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23"/>
  </p:notesMasterIdLst>
  <p:sldIdLst>
    <p:sldId id="257" r:id="rId4"/>
    <p:sldId id="258" r:id="rId5"/>
    <p:sldId id="263" r:id="rId6"/>
    <p:sldId id="268" r:id="rId7"/>
    <p:sldId id="295" r:id="rId8"/>
    <p:sldId id="271" r:id="rId9"/>
    <p:sldId id="272" r:id="rId10"/>
    <p:sldId id="276" r:id="rId11"/>
    <p:sldId id="277" r:id="rId12"/>
    <p:sldId id="296" r:id="rId13"/>
    <p:sldId id="297" r:id="rId14"/>
    <p:sldId id="278" r:id="rId15"/>
    <p:sldId id="279" r:id="rId16"/>
    <p:sldId id="298" r:id="rId17"/>
    <p:sldId id="287" r:id="rId18"/>
    <p:sldId id="288" r:id="rId19"/>
    <p:sldId id="289" r:id="rId20"/>
    <p:sldId id="299" r:id="rId21"/>
    <p:sldId id="294" r:id="rId22"/>
  </p:sldIdLst>
  <p:sldSz cx="9144000" cy="6858000" type="screen4x3"/>
  <p:notesSz cx="6797675" cy="987266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B9B"/>
    <a:srgbClr val="384556"/>
    <a:srgbClr val="2A5843"/>
    <a:srgbClr val="5C994E"/>
    <a:srgbClr val="99C449"/>
    <a:srgbClr val="8B95A0"/>
    <a:srgbClr val="84A99D"/>
    <a:srgbClr val="2E37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howGuides="1">
      <p:cViewPr>
        <p:scale>
          <a:sx n="100" d="100"/>
          <a:sy n="100" d="100"/>
        </p:scale>
        <p:origin x="-52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ECC8DF9-81FA-4C1D-9C20-45A661D171F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10805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32FC8F7-D905-424D-871F-A9BE125042E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D2CA-67F7-45A9-BF45-318F1AD48F20}" type="slidenum">
              <a:rPr lang="pt-PT" smtClean="0"/>
              <a:pPr/>
              <a:t>6</a:t>
            </a:fld>
            <a:endParaRPr lang="pt-P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pt-PT" sz="1200" b="0" dirty="0" smtClean="0">
                <a:solidFill>
                  <a:srgbClr val="333333"/>
                </a:solidFill>
                <a:ea typeface="+mn-ea"/>
                <a:cs typeface="Arial" pitchFamily="34" charset="0"/>
              </a:rPr>
              <a:t>A Comissão já apresentou uma proposta de afectação de 336 mil milhões de euros para os instrumentos da Política de Coesão período 2014-2020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32FC8F7-D905-424D-871F-A9BE125042E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273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2375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9257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6725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402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7683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14045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5919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168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67906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8969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4722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3240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5336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7636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88144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1341060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19460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5479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31657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20178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90662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061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3106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9361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0113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76841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60661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325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7933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9239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474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048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55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540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55650" y="2900363"/>
            <a:ext cx="7962900" cy="221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PT" sz="3200" dirty="0" smtClean="0">
                <a:latin typeface="Trebuchet MS" pitchFamily="34" charset="0"/>
              </a:rPr>
              <a:t>A próxima geração de políticas de coesão: ponto situação das negociações comunitárias e próximos passos</a:t>
            </a:r>
            <a:endParaRPr lang="pt-PT" sz="32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8860" y="1666900"/>
            <a:ext cx="2623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Reserva de eficiência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847" y="2451660"/>
            <a:ext cx="86211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588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0000"/>
            </a:pP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A reserva de eficiência é de 5% da programação (excepção para </a:t>
            </a:r>
            <a:r>
              <a:rPr lang="pt-PT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Cooperação Territorial Europeia</a:t>
            </a: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)</a:t>
            </a:r>
          </a:p>
          <a:p>
            <a:pPr marL="182563" indent="-1588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0000"/>
            </a:pP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A reserva de eficiência é estabelecida para cada Estado-Membro e por categoria de região</a:t>
            </a:r>
          </a:p>
          <a:p>
            <a:pPr marL="182563" indent="-1588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0000"/>
            </a:pP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A reserva de 5% é atribuída a cada Estado-Membro na sequência da revisão de desempenho a realizar em 2019</a:t>
            </a:r>
          </a:p>
          <a:p>
            <a:pPr marL="182563" indent="-1588">
              <a:lnSpc>
                <a:spcPts val="27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0000"/>
            </a:pP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O rateio só pode ser usado para eixos prioritários onde o desempenho foi satisfatório (objectivos alcançados) - com base em proposta do Estado-Membro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5268" y="3429000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90799" y="4365104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8726" y="2451660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90799" y="3356992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5268" y="4380665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799" y="5301208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5268" y="5417664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90799" y="6309320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12094508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6754" y="1581279"/>
            <a:ext cx="2885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Quadro de desempenho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2008721"/>
            <a:ext cx="8280920" cy="4444615"/>
          </a:xfrm>
          <a:prstGeom prst="rect">
            <a:avLst/>
          </a:prstGeom>
        </p:spPr>
        <p:txBody>
          <a:bodyPr wrap="square" lIns="108000" rIns="0">
            <a:spAutoFit/>
          </a:bodyPr>
          <a:lstStyle/>
          <a:p>
            <a:pPr marL="182563" indent="-1588">
              <a:lnSpc>
                <a:spcPts val="2700"/>
              </a:lnSpc>
              <a:spcBef>
                <a:spcPts val="1200"/>
              </a:spcBef>
              <a:spcAft>
                <a:spcPts val="600"/>
              </a:spcAft>
              <a:buClr>
                <a:srgbClr val="7DB900"/>
              </a:buClr>
              <a:buSzPct val="120000"/>
            </a:pPr>
            <a:r>
              <a:rPr lang="pt-BR" b="0" dirty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Centra-se na realização dos objectivos do PO</a:t>
            </a:r>
          </a:p>
          <a:p>
            <a:pPr marL="182563" indent="-1588">
              <a:lnSpc>
                <a:spcPts val="2700"/>
              </a:lnSpc>
              <a:spcBef>
                <a:spcPts val="1200"/>
              </a:spcBef>
              <a:spcAft>
                <a:spcPts val="600"/>
              </a:spcAft>
              <a:buClr>
                <a:srgbClr val="7DB900"/>
              </a:buClr>
              <a:buSzPct val="120000"/>
            </a:pPr>
            <a:r>
              <a:rPr lang="pt-BR" b="0" dirty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Estabelece metas para o desempenho das prioridades do PO para 2022 e referências para 2016, 2018</a:t>
            </a:r>
          </a:p>
          <a:p>
            <a:pPr marL="182563" indent="-1588">
              <a:lnSpc>
                <a:spcPts val="2700"/>
              </a:lnSpc>
              <a:spcBef>
                <a:spcPts val="1200"/>
              </a:spcBef>
              <a:spcAft>
                <a:spcPts val="600"/>
              </a:spcAft>
              <a:buClr>
                <a:srgbClr val="7DB900"/>
              </a:buClr>
              <a:buSzPct val="120000"/>
            </a:pPr>
            <a:r>
              <a:rPr lang="pt-BR" b="0" dirty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Os referênciais para 2016 devem incluir indicadores financeiros e indicadores de realização</a:t>
            </a:r>
          </a:p>
          <a:p>
            <a:pPr marL="182563" indent="-1588">
              <a:lnSpc>
                <a:spcPts val="2700"/>
              </a:lnSpc>
              <a:spcBef>
                <a:spcPts val="1200"/>
              </a:spcBef>
              <a:spcAft>
                <a:spcPts val="600"/>
              </a:spcAft>
              <a:buClr>
                <a:srgbClr val="7DB900"/>
              </a:buClr>
              <a:buSzPct val="120000"/>
            </a:pPr>
            <a:r>
              <a:rPr lang="pt-BR" b="0" dirty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Os </a:t>
            </a: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referênciais </a:t>
            </a:r>
            <a:r>
              <a:rPr lang="pt-BR" b="0" dirty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para 2018 devem incluir indicadores financeiros, indicadores de realização e, quando possível, indicadores de resultado</a:t>
            </a:r>
          </a:p>
          <a:p>
            <a:pPr marL="182563" indent="-1588">
              <a:lnSpc>
                <a:spcPts val="2700"/>
              </a:lnSpc>
              <a:spcBef>
                <a:spcPts val="1200"/>
              </a:spcBef>
              <a:spcAft>
                <a:spcPts val="600"/>
              </a:spcAft>
              <a:buClr>
                <a:srgbClr val="7DB900"/>
              </a:buClr>
              <a:buSzPct val="120000"/>
            </a:pPr>
            <a:r>
              <a:rPr lang="pt-BR" b="0" dirty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Eixos sem alcance de resultados podem ter suspensão de pagamentos e PO com níveis de desempenho não adequados podem ver reduzidas as suas dotações – correcções financeiras no encerramento</a:t>
            </a:r>
            <a:endParaRPr lang="en-GB" b="0" dirty="0">
              <a:solidFill>
                <a:srgbClr val="333333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6480" y="1804880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16480" y="3429000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6480" y="2603045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16480" y="2564904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6480" y="3559511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16480" y="4293096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16480" y="4419244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16480" y="5229200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6480" y="5453591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216480" y="6453336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4368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162880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Focalização - Reforçar a Coesão Territorial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2262639"/>
            <a:ext cx="8784000" cy="426270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73038" indent="-6350">
              <a:spcBef>
                <a:spcPts val="600"/>
              </a:spcBef>
              <a:spcAft>
                <a:spcPts val="0"/>
              </a:spcAft>
              <a:buClr>
                <a:srgbClr val="7DB900"/>
              </a:buClr>
              <a:buSzPct val="120000"/>
            </a:pPr>
            <a:r>
              <a:rPr lang="pt-BR" dirty="0" smtClean="0">
                <a:solidFill>
                  <a:srgbClr val="5F8B9B"/>
                </a:solidFill>
                <a:latin typeface="Trebuchet MS" pitchFamily="34" charset="0"/>
                <a:cs typeface="Arial" pitchFamily="34" charset="0"/>
              </a:rPr>
              <a:t>Foco no desenvolvimento urbano sustentável</a:t>
            </a:r>
          </a:p>
          <a:p>
            <a:pPr marL="719138" indent="-276225" defTabSz="720725">
              <a:spcBef>
                <a:spcPts val="600"/>
              </a:spcBef>
              <a:spcAft>
                <a:spcPts val="0"/>
              </a:spcAft>
              <a:buClr>
                <a:srgbClr val="5F8B9B"/>
              </a:buClr>
              <a:buSzPct val="120000"/>
              <a:buFont typeface="Wingdings" pitchFamily="2" charset="2"/>
              <a:buChar char="§"/>
            </a:pP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Pelo menos 5% dos recursos do FEDER a atribuir às ações integradas de desenvolvimento urbano sustentável</a:t>
            </a:r>
          </a:p>
          <a:p>
            <a:pPr marL="173038" indent="-6350">
              <a:spcBef>
                <a:spcPts val="1200"/>
              </a:spcBef>
              <a:spcAft>
                <a:spcPts val="0"/>
              </a:spcAft>
              <a:buClr>
                <a:srgbClr val="7DB900"/>
              </a:buClr>
              <a:buSzPct val="120000"/>
            </a:pPr>
            <a:r>
              <a:rPr lang="pt-BR" dirty="0" smtClean="0">
                <a:solidFill>
                  <a:srgbClr val="5F8B9B"/>
                </a:solidFill>
                <a:latin typeface="Trebuchet MS" pitchFamily="34" charset="0"/>
                <a:cs typeface="Arial" pitchFamily="34" charset="0"/>
              </a:rPr>
              <a:t>Criação de uma plataforma de desenvolvimento urbano</a:t>
            </a:r>
          </a:p>
          <a:p>
            <a:pPr marL="719138" indent="-276225">
              <a:spcBef>
                <a:spcPts val="600"/>
              </a:spcBef>
              <a:spcAft>
                <a:spcPts val="0"/>
              </a:spcAft>
              <a:buClr>
                <a:srgbClr val="5F8B9B"/>
              </a:buClr>
              <a:buSzPct val="120000"/>
              <a:buFont typeface="Wingdings" pitchFamily="2" charset="2"/>
              <a:buChar char="§"/>
            </a:pP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Promover a capacitação e as redes de cidades e troca de experiências sobre a política urbana a nível da UE</a:t>
            </a:r>
          </a:p>
          <a:p>
            <a:pPr marL="719138" indent="-276225">
              <a:spcBef>
                <a:spcPts val="600"/>
              </a:spcBef>
              <a:spcAft>
                <a:spcPts val="0"/>
              </a:spcAft>
              <a:buClr>
                <a:srgbClr val="5F8B9B"/>
              </a:buClr>
              <a:buSzPct val="120000"/>
              <a:buFont typeface="Wingdings" pitchFamily="2" charset="2"/>
              <a:buChar char="§"/>
            </a:pP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Adopção de uma lista de cidades para participar na plataforma</a:t>
            </a:r>
          </a:p>
          <a:p>
            <a:pPr marL="173038" indent="-6350">
              <a:spcBef>
                <a:spcPts val="1200"/>
              </a:spcBef>
              <a:spcAft>
                <a:spcPts val="0"/>
              </a:spcAft>
              <a:buClr>
                <a:srgbClr val="7DB900"/>
              </a:buClr>
              <a:buSzPct val="120000"/>
            </a:pPr>
            <a:r>
              <a:rPr lang="pt-BR" dirty="0" smtClean="0">
                <a:solidFill>
                  <a:srgbClr val="5F8B9B"/>
                </a:solidFill>
                <a:latin typeface="Trebuchet MS" pitchFamily="34" charset="0"/>
                <a:cs typeface="Arial" pitchFamily="34" charset="0"/>
              </a:rPr>
              <a:t>Apoio a acções inovadoras no domínio do desenvolvimento urbano sustentável</a:t>
            </a:r>
          </a:p>
          <a:p>
            <a:pPr marL="719138" indent="-276225">
              <a:spcBef>
                <a:spcPts val="600"/>
              </a:spcBef>
              <a:spcAft>
                <a:spcPts val="0"/>
              </a:spcAft>
              <a:buClr>
                <a:srgbClr val="5F8B9B"/>
              </a:buClr>
              <a:buSzPct val="120000"/>
              <a:buFont typeface="Wingdings" pitchFamily="2" charset="2"/>
              <a:buChar char="§"/>
            </a:pPr>
            <a:r>
              <a:rPr lang="pt-BR" b="0" dirty="0" smtClean="0">
                <a:solidFill>
                  <a:srgbClr val="7DB900"/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Sujeito a um tecto de 0,2% da dotação anual</a:t>
            </a:r>
          </a:p>
          <a:p>
            <a:pPr marL="173038" indent="-6350">
              <a:spcBef>
                <a:spcPts val="1200"/>
              </a:spcBef>
              <a:spcAft>
                <a:spcPts val="0"/>
              </a:spcAft>
              <a:buClr>
                <a:srgbClr val="7DB900"/>
              </a:buClr>
              <a:buSzPct val="120000"/>
            </a:pPr>
            <a:r>
              <a:rPr lang="pt-BR" dirty="0" smtClean="0">
                <a:solidFill>
                  <a:srgbClr val="5F8B9B"/>
                </a:solidFill>
                <a:latin typeface="Trebuchet MS" pitchFamily="34" charset="0"/>
                <a:cs typeface="Arial" pitchFamily="34" charset="0"/>
              </a:rPr>
              <a:t>Lógica integrada nos investimentos</a:t>
            </a:r>
          </a:p>
          <a:p>
            <a:pPr marL="627063" lvl="1" indent="-276225">
              <a:spcBef>
                <a:spcPts val="600"/>
              </a:spcBef>
              <a:spcAft>
                <a:spcPts val="0"/>
              </a:spcAft>
              <a:buClr>
                <a:srgbClr val="5F8B9B"/>
              </a:buClr>
              <a:buSzPct val="120000"/>
              <a:buFont typeface="Wingdings" pitchFamily="2" charset="2"/>
              <a:buChar char="§"/>
            </a:pPr>
            <a:r>
              <a:rPr lang="pt-BR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Investimentos em um ou mais PO podem assumir a forma de investimentos integrados</a:t>
            </a:r>
          </a:p>
        </p:txBody>
      </p:sp>
    </p:spTree>
    <p:extLst>
      <p:ext uri="{BB962C8B-B14F-4D97-AF65-F5344CB8AC3E}">
        <p14:creationId xmlns:p14="http://schemas.microsoft.com/office/powerpoint/2010/main" xmlns="" val="10666317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6121" y="1628800"/>
            <a:ext cx="641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0" dirty="0">
                <a:solidFill>
                  <a:srgbClr val="5F8B9B"/>
                </a:solidFill>
                <a:latin typeface="Trebuchet MS" pitchFamily="34" charset="0"/>
              </a:rPr>
              <a:t>Estratégias de Desenvolvimento Local</a:t>
            </a:r>
            <a:endParaRPr lang="pt-PT" sz="2000" b="0" dirty="0">
              <a:solidFill>
                <a:srgbClr val="5F8B9B"/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560" y="2362666"/>
            <a:ext cx="8640960" cy="372326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175" indent="4763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7DB900"/>
              </a:buClr>
              <a:buSzPct val="120000"/>
            </a:pPr>
            <a:r>
              <a:rPr lang="pt-BR" dirty="0">
                <a:solidFill>
                  <a:srgbClr val="5F8B9B"/>
                </a:solidFill>
                <a:latin typeface="Trebuchet MS" pitchFamily="34" charset="0"/>
                <a:cs typeface="Arial" pitchFamily="34" charset="0"/>
              </a:rPr>
              <a:t>Abordagem integrada do desenvolvimento de lideranças comunitárias locais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BR" b="0" dirty="0">
                <a:latin typeface="Trebuchet MS" pitchFamily="34" charset="0"/>
              </a:rPr>
              <a:t>Focalizadas em territórios sub-regionais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BR" b="0" dirty="0">
                <a:latin typeface="Trebuchet MS" pitchFamily="34" charset="0"/>
              </a:rPr>
              <a:t>Estratégias multi-sectoriais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BR" b="0" dirty="0">
                <a:latin typeface="Trebuchet MS" pitchFamily="34" charset="0"/>
              </a:rPr>
              <a:t>Lideradas por grupos de acção local compostos por representantes do sector público e privado numa base em que nenhuma das partes tenha mais de 49% dos direitos de voto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BR" b="0" dirty="0">
                <a:latin typeface="Trebuchet MS" pitchFamily="34" charset="0"/>
              </a:rPr>
              <a:t>Respondem a necessidades e potencialidades locais, são assentes em acções inovadoras no contexto local, dinamizadas em rede e, sempre que apropriado, promovendo a cooperação 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22560" y="2708920"/>
            <a:ext cx="8712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549624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9173" y="1451432"/>
            <a:ext cx="3212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Planos de acção conjuntos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882319"/>
            <a:ext cx="8802122" cy="463203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452438" indent="-6350">
              <a:spcBef>
                <a:spcPts val="1200"/>
              </a:spcBef>
              <a:spcAft>
                <a:spcPts val="600"/>
              </a:spcAft>
              <a:buClr>
                <a:srgbClr val="7DB900"/>
              </a:buClr>
              <a:buSzPct val="120000"/>
            </a:pPr>
            <a:r>
              <a:rPr lang="pt-BR" b="0" dirty="0">
                <a:latin typeface="Trebuchet MS" pitchFamily="34" charset="0"/>
              </a:rPr>
              <a:t>Abordagem opcional - operações executadas e financiadas com base em realizações e em resultados</a:t>
            </a:r>
          </a:p>
          <a:p>
            <a:pPr marL="452438" indent="-6350">
              <a:spcBef>
                <a:spcPts val="1200"/>
              </a:spcBef>
              <a:spcAft>
                <a:spcPts val="600"/>
              </a:spcAft>
              <a:buClr>
                <a:srgbClr val="7DB900"/>
              </a:buClr>
              <a:buSzPct val="120000"/>
            </a:pPr>
            <a:r>
              <a:rPr lang="pt-BR" b="0" dirty="0">
                <a:latin typeface="Trebuchet MS" pitchFamily="34" charset="0"/>
              </a:rPr>
              <a:t>Adoptados pela Comissão, com base numa proposta do Estado-Membro</a:t>
            </a:r>
          </a:p>
          <a:p>
            <a:pPr marL="452438" indent="-450850">
              <a:spcBef>
                <a:spcPts val="1200"/>
              </a:spcBef>
              <a:spcAft>
                <a:spcPts val="600"/>
              </a:spcAft>
              <a:buClr>
                <a:srgbClr val="7DB900"/>
              </a:buClr>
              <a:buSzPct val="120000"/>
            </a:pPr>
            <a:r>
              <a:rPr lang="pt-PT" b="0" dirty="0" smtClean="0">
                <a:solidFill>
                  <a:srgbClr val="5F8B9B"/>
                </a:solidFill>
                <a:latin typeface="Trebuchet MS" pitchFamily="34" charset="0"/>
                <a:cs typeface="Arial" pitchFamily="34" charset="0"/>
              </a:rPr>
              <a:t>Negociação sobre: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en-GB" b="0" dirty="0">
                <a:latin typeface="Trebuchet MS" pitchFamily="34" charset="0"/>
              </a:rPr>
              <a:t>R</a:t>
            </a:r>
            <a:r>
              <a:rPr lang="pt-BR" b="0" dirty="0">
                <a:latin typeface="Trebuchet MS" pitchFamily="34" charset="0"/>
              </a:rPr>
              <a:t>esultados necessários para atingir um objectivo, como a reforma do ensino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BR" b="0" dirty="0">
                <a:latin typeface="Trebuchet MS" pitchFamily="34" charset="0"/>
              </a:rPr>
              <a:t>"Preços" das realizações e resultados com base em montantes fixos e escalas normalizadas de custos unitários</a:t>
            </a:r>
          </a:p>
          <a:p>
            <a:pPr marL="628650" indent="-628650">
              <a:spcBef>
                <a:spcPts val="1200"/>
              </a:spcBef>
              <a:spcAft>
                <a:spcPts val="600"/>
              </a:spcAft>
              <a:buClr>
                <a:srgbClr val="7DB900"/>
              </a:buClr>
              <a:buSzPct val="120000"/>
            </a:pPr>
            <a:r>
              <a:rPr lang="pt-BR" b="0" dirty="0" smtClean="0">
                <a:solidFill>
                  <a:srgbClr val="5F8B9B"/>
                </a:solidFill>
                <a:latin typeface="Trebuchet MS" pitchFamily="34" charset="0"/>
                <a:cs typeface="Arial" pitchFamily="34" charset="0"/>
              </a:rPr>
              <a:t>Pagamentos correspondem à realização das metas: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BR" b="0" dirty="0">
                <a:latin typeface="Trebuchet MS" pitchFamily="34" charset="0"/>
              </a:rPr>
              <a:t>Controlo das realizações e resultados, e não despesas pelo beneficiário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BR" b="0" dirty="0">
                <a:latin typeface="Trebuchet MS" pitchFamily="34" charset="0"/>
              </a:rPr>
              <a:t>Flexibilidade de práticas de gestão financeira para os </a:t>
            </a:r>
            <a:r>
              <a:rPr lang="pt-BR" b="0" dirty="0" err="1">
                <a:latin typeface="Trebuchet MS" pitchFamily="34" charset="0"/>
              </a:rPr>
              <a:t>beneficiários19</a:t>
            </a:r>
            <a:endParaRPr lang="pt-BR" b="0" dirty="0">
              <a:latin typeface="Trebuchet MS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916" y="19888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548" y="2737495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5779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6779196" y="1556792"/>
            <a:ext cx="1969268" cy="1266380"/>
            <a:chOff x="3481" y="299"/>
            <a:chExt cx="1570" cy="941"/>
          </a:xfrm>
          <a:solidFill>
            <a:srgbClr val="FF6600"/>
          </a:solidFill>
        </p:grpSpPr>
        <p:sp>
          <p:nvSpPr>
            <p:cNvPr id="7" name="Freeform 130"/>
            <p:cNvSpPr>
              <a:spLocks/>
            </p:cNvSpPr>
            <p:nvPr/>
          </p:nvSpPr>
          <p:spPr bwMode="auto">
            <a:xfrm>
              <a:off x="3481" y="299"/>
              <a:ext cx="1570" cy="941"/>
            </a:xfrm>
            <a:custGeom>
              <a:avLst/>
              <a:gdLst>
                <a:gd name="T0" fmla="*/ 1599785 w 1029"/>
                <a:gd name="T1" fmla="*/ 61374 h 725"/>
                <a:gd name="T2" fmla="*/ 1646889 w 1029"/>
                <a:gd name="T3" fmla="*/ 56747 h 725"/>
                <a:gd name="T4" fmla="*/ 1699137 w 1029"/>
                <a:gd name="T5" fmla="*/ 51654 h 725"/>
                <a:gd name="T6" fmla="*/ 1894322 w 1029"/>
                <a:gd name="T7" fmla="*/ 45495 h 725"/>
                <a:gd name="T8" fmla="*/ 1944949 w 1029"/>
                <a:gd name="T9" fmla="*/ 41531 h 725"/>
                <a:gd name="T10" fmla="*/ 2035406 w 1029"/>
                <a:gd name="T11" fmla="*/ 33519 h 725"/>
                <a:gd name="T12" fmla="*/ 1992107 w 1029"/>
                <a:gd name="T13" fmla="*/ 25613 h 725"/>
                <a:gd name="T14" fmla="*/ 1899544 w 1029"/>
                <a:gd name="T15" fmla="*/ 24106 h 725"/>
                <a:gd name="T16" fmla="*/ 1814746 w 1029"/>
                <a:gd name="T17" fmla="*/ 24829 h 725"/>
                <a:gd name="T18" fmla="*/ 1794760 w 1029"/>
                <a:gd name="T19" fmla="*/ 22389 h 725"/>
                <a:gd name="T20" fmla="*/ 1802682 w 1029"/>
                <a:gd name="T21" fmla="*/ 15266 h 725"/>
                <a:gd name="T22" fmla="*/ 1775083 w 1029"/>
                <a:gd name="T23" fmla="*/ 12416 h 725"/>
                <a:gd name="T24" fmla="*/ 1741170 w 1029"/>
                <a:gd name="T25" fmla="*/ 8277 h 725"/>
                <a:gd name="T26" fmla="*/ 1610985 w 1029"/>
                <a:gd name="T27" fmla="*/ 8277 h 725"/>
                <a:gd name="T28" fmla="*/ 1546288 w 1029"/>
                <a:gd name="T29" fmla="*/ 9161 h 725"/>
                <a:gd name="T30" fmla="*/ 1435466 w 1029"/>
                <a:gd name="T31" fmla="*/ 8749 h 725"/>
                <a:gd name="T32" fmla="*/ 1336767 w 1029"/>
                <a:gd name="T33" fmla="*/ 7656 h 725"/>
                <a:gd name="T34" fmla="*/ 1293747 w 1029"/>
                <a:gd name="T35" fmla="*/ 11275 h 725"/>
                <a:gd name="T36" fmla="*/ 1216982 w 1029"/>
                <a:gd name="T37" fmla="*/ 15204 h 725"/>
                <a:gd name="T38" fmla="*/ 1094548 w 1029"/>
                <a:gd name="T39" fmla="*/ 17479 h 725"/>
                <a:gd name="T40" fmla="*/ 1039590 w 1029"/>
                <a:gd name="T41" fmla="*/ 15432 h 725"/>
                <a:gd name="T42" fmla="*/ 976288 w 1029"/>
                <a:gd name="T43" fmla="*/ 15495 h 725"/>
                <a:gd name="T44" fmla="*/ 879317 w 1029"/>
                <a:gd name="T45" fmla="*/ 13290 h 725"/>
                <a:gd name="T46" fmla="*/ 768014 w 1029"/>
                <a:gd name="T47" fmla="*/ 15266 h 725"/>
                <a:gd name="T48" fmla="*/ 741073 w 1029"/>
                <a:gd name="T49" fmla="*/ 12416 h 725"/>
                <a:gd name="T50" fmla="*/ 682686 w 1029"/>
                <a:gd name="T51" fmla="*/ 15266 h 725"/>
                <a:gd name="T52" fmla="*/ 628706 w 1029"/>
                <a:gd name="T53" fmla="*/ 18660 h 725"/>
                <a:gd name="T54" fmla="*/ 546035 w 1029"/>
                <a:gd name="T55" fmla="*/ 18952 h 725"/>
                <a:gd name="T56" fmla="*/ 508192 w 1029"/>
                <a:gd name="T57" fmla="*/ 13944 h 725"/>
                <a:gd name="T58" fmla="*/ 553908 w 1029"/>
                <a:gd name="T59" fmla="*/ 9161 h 725"/>
                <a:gd name="T60" fmla="*/ 608255 w 1029"/>
                <a:gd name="T61" fmla="*/ 5573 h 725"/>
                <a:gd name="T62" fmla="*/ 526136 w 1029"/>
                <a:gd name="T63" fmla="*/ 2710 h 725"/>
                <a:gd name="T64" fmla="*/ 442615 w 1029"/>
                <a:gd name="T65" fmla="*/ 1609 h 725"/>
                <a:gd name="T66" fmla="*/ 293260 w 1029"/>
                <a:gd name="T67" fmla="*/ 3702 h 725"/>
                <a:gd name="T68" fmla="*/ 172175 w 1029"/>
                <a:gd name="T69" fmla="*/ 6159 h 725"/>
                <a:gd name="T70" fmla="*/ 118298 w 1029"/>
                <a:gd name="T71" fmla="*/ 10507 h 725"/>
                <a:gd name="T72" fmla="*/ 37859 w 1029"/>
                <a:gd name="T73" fmla="*/ 14353 h 725"/>
                <a:gd name="T74" fmla="*/ 0 w 1029"/>
                <a:gd name="T75" fmla="*/ 24219 h 725"/>
                <a:gd name="T76" fmla="*/ 42114 w 1029"/>
                <a:gd name="T77" fmla="*/ 30388 h 725"/>
                <a:gd name="T78" fmla="*/ 72421 w 1029"/>
                <a:gd name="T79" fmla="*/ 38763 h 725"/>
                <a:gd name="T80" fmla="*/ 84687 w 1029"/>
                <a:gd name="T81" fmla="*/ 43797 h 725"/>
                <a:gd name="T82" fmla="*/ 164394 w 1029"/>
                <a:gd name="T83" fmla="*/ 58117 h 725"/>
                <a:gd name="T84" fmla="*/ 237454 w 1029"/>
                <a:gd name="T85" fmla="*/ 70585 h 725"/>
                <a:gd name="T86" fmla="*/ 259454 w 1029"/>
                <a:gd name="T87" fmla="*/ 76642 h 725"/>
                <a:gd name="T88" fmla="*/ 315100 w 1029"/>
                <a:gd name="T89" fmla="*/ 78858 h 725"/>
                <a:gd name="T90" fmla="*/ 380729 w 1029"/>
                <a:gd name="T91" fmla="*/ 77890 h 725"/>
                <a:gd name="T92" fmla="*/ 472826 w 1029"/>
                <a:gd name="T93" fmla="*/ 77690 h 725"/>
                <a:gd name="T94" fmla="*/ 535466 w 1029"/>
                <a:gd name="T95" fmla="*/ 72906 h 725"/>
                <a:gd name="T96" fmla="*/ 626367 w 1029"/>
                <a:gd name="T97" fmla="*/ 71184 h 725"/>
                <a:gd name="T98" fmla="*/ 610486 w 1029"/>
                <a:gd name="T99" fmla="*/ 66390 h 725"/>
                <a:gd name="T100" fmla="*/ 695644 w 1029"/>
                <a:gd name="T101" fmla="*/ 66424 h 725"/>
                <a:gd name="T102" fmla="*/ 764387 w 1029"/>
                <a:gd name="T103" fmla="*/ 62697 h 725"/>
                <a:gd name="T104" fmla="*/ 828723 w 1029"/>
                <a:gd name="T105" fmla="*/ 66424 h 725"/>
                <a:gd name="T106" fmla="*/ 900591 w 1029"/>
                <a:gd name="T107" fmla="*/ 67311 h 725"/>
                <a:gd name="T108" fmla="*/ 983847 w 1029"/>
                <a:gd name="T109" fmla="*/ 72277 h 725"/>
                <a:gd name="T110" fmla="*/ 1043771 w 1029"/>
                <a:gd name="T111" fmla="*/ 71415 h 725"/>
                <a:gd name="T112" fmla="*/ 1119184 w 1029"/>
                <a:gd name="T113" fmla="*/ 74316 h 725"/>
                <a:gd name="T114" fmla="*/ 1144933 w 1029"/>
                <a:gd name="T115" fmla="*/ 70585 h 725"/>
                <a:gd name="T116" fmla="*/ 1209283 w 1029"/>
                <a:gd name="T117" fmla="*/ 66390 h 725"/>
                <a:gd name="T118" fmla="*/ 1204150 w 1029"/>
                <a:gd name="T119" fmla="*/ 62697 h 725"/>
                <a:gd name="T120" fmla="*/ 1289455 w 1029"/>
                <a:gd name="T121" fmla="*/ 62424 h 725"/>
                <a:gd name="T122" fmla="*/ 1335592 w 1029"/>
                <a:gd name="T123" fmla="*/ 64708 h 725"/>
                <a:gd name="T124" fmla="*/ 1427536 w 1029"/>
                <a:gd name="T125" fmla="*/ 65195 h 7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29"/>
                <a:gd name="T190" fmla="*/ 0 h 725"/>
                <a:gd name="T191" fmla="*/ 1029 w 1029"/>
                <a:gd name="T192" fmla="*/ 725 h 7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29" h="725">
                  <a:moveTo>
                    <a:pt x="760" y="568"/>
                  </a:moveTo>
                  <a:lnTo>
                    <a:pt x="760" y="568"/>
                  </a:lnTo>
                  <a:lnTo>
                    <a:pt x="767" y="568"/>
                  </a:lnTo>
                  <a:lnTo>
                    <a:pt x="772" y="564"/>
                  </a:lnTo>
                  <a:lnTo>
                    <a:pt x="786" y="564"/>
                  </a:lnTo>
                  <a:lnTo>
                    <a:pt x="797" y="562"/>
                  </a:lnTo>
                  <a:lnTo>
                    <a:pt x="805" y="556"/>
                  </a:lnTo>
                  <a:lnTo>
                    <a:pt x="815" y="545"/>
                  </a:lnTo>
                  <a:lnTo>
                    <a:pt x="822" y="538"/>
                  </a:lnTo>
                  <a:lnTo>
                    <a:pt x="823" y="530"/>
                  </a:lnTo>
                  <a:lnTo>
                    <a:pt x="820" y="526"/>
                  </a:lnTo>
                  <a:lnTo>
                    <a:pt x="820" y="519"/>
                  </a:lnTo>
                  <a:lnTo>
                    <a:pt x="823" y="515"/>
                  </a:lnTo>
                  <a:lnTo>
                    <a:pt x="824" y="506"/>
                  </a:lnTo>
                  <a:lnTo>
                    <a:pt x="839" y="492"/>
                  </a:lnTo>
                  <a:lnTo>
                    <a:pt x="842" y="484"/>
                  </a:lnTo>
                  <a:lnTo>
                    <a:pt x="845" y="479"/>
                  </a:lnTo>
                  <a:lnTo>
                    <a:pt x="846" y="472"/>
                  </a:lnTo>
                  <a:lnTo>
                    <a:pt x="859" y="459"/>
                  </a:lnTo>
                  <a:lnTo>
                    <a:pt x="869" y="454"/>
                  </a:lnTo>
                  <a:lnTo>
                    <a:pt x="891" y="450"/>
                  </a:lnTo>
                  <a:lnTo>
                    <a:pt x="913" y="443"/>
                  </a:lnTo>
                  <a:lnTo>
                    <a:pt x="925" y="436"/>
                  </a:lnTo>
                  <a:lnTo>
                    <a:pt x="943" y="416"/>
                  </a:lnTo>
                  <a:lnTo>
                    <a:pt x="950" y="406"/>
                  </a:lnTo>
                  <a:lnTo>
                    <a:pt x="952" y="395"/>
                  </a:lnTo>
                  <a:lnTo>
                    <a:pt x="957" y="390"/>
                  </a:lnTo>
                  <a:lnTo>
                    <a:pt x="956" y="390"/>
                  </a:lnTo>
                  <a:lnTo>
                    <a:pt x="960" y="384"/>
                  </a:lnTo>
                  <a:lnTo>
                    <a:pt x="969" y="380"/>
                  </a:lnTo>
                  <a:lnTo>
                    <a:pt x="979" y="376"/>
                  </a:lnTo>
                  <a:lnTo>
                    <a:pt x="984" y="372"/>
                  </a:lnTo>
                  <a:lnTo>
                    <a:pt x="987" y="356"/>
                  </a:lnTo>
                  <a:lnTo>
                    <a:pt x="990" y="335"/>
                  </a:lnTo>
                  <a:lnTo>
                    <a:pt x="1010" y="315"/>
                  </a:lnTo>
                  <a:lnTo>
                    <a:pt x="1014" y="307"/>
                  </a:lnTo>
                  <a:lnTo>
                    <a:pt x="1018" y="302"/>
                  </a:lnTo>
                  <a:lnTo>
                    <a:pt x="1023" y="294"/>
                  </a:lnTo>
                  <a:lnTo>
                    <a:pt x="1028" y="282"/>
                  </a:lnTo>
                  <a:lnTo>
                    <a:pt x="1028" y="273"/>
                  </a:lnTo>
                  <a:lnTo>
                    <a:pt x="1023" y="266"/>
                  </a:lnTo>
                  <a:lnTo>
                    <a:pt x="992" y="234"/>
                  </a:lnTo>
                  <a:lnTo>
                    <a:pt x="984" y="227"/>
                  </a:lnTo>
                  <a:lnTo>
                    <a:pt x="972" y="223"/>
                  </a:lnTo>
                  <a:lnTo>
                    <a:pt x="964" y="220"/>
                  </a:lnTo>
                  <a:lnTo>
                    <a:pt x="956" y="223"/>
                  </a:lnTo>
                  <a:lnTo>
                    <a:pt x="951" y="223"/>
                  </a:lnTo>
                  <a:lnTo>
                    <a:pt x="946" y="220"/>
                  </a:lnTo>
                  <a:lnTo>
                    <a:pt x="937" y="219"/>
                  </a:lnTo>
                  <a:lnTo>
                    <a:pt x="932" y="221"/>
                  </a:lnTo>
                  <a:lnTo>
                    <a:pt x="926" y="229"/>
                  </a:lnTo>
                  <a:lnTo>
                    <a:pt x="917" y="231"/>
                  </a:lnTo>
                  <a:lnTo>
                    <a:pt x="909" y="231"/>
                  </a:lnTo>
                  <a:lnTo>
                    <a:pt x="904" y="227"/>
                  </a:lnTo>
                  <a:lnTo>
                    <a:pt x="896" y="223"/>
                  </a:lnTo>
                  <a:lnTo>
                    <a:pt x="891" y="220"/>
                  </a:lnTo>
                  <a:lnTo>
                    <a:pt x="890" y="216"/>
                  </a:lnTo>
                  <a:lnTo>
                    <a:pt x="892" y="210"/>
                  </a:lnTo>
                  <a:lnTo>
                    <a:pt x="896" y="208"/>
                  </a:lnTo>
                  <a:lnTo>
                    <a:pt x="894" y="205"/>
                  </a:lnTo>
                  <a:lnTo>
                    <a:pt x="888" y="194"/>
                  </a:lnTo>
                  <a:lnTo>
                    <a:pt x="887" y="185"/>
                  </a:lnTo>
                  <a:lnTo>
                    <a:pt x="890" y="175"/>
                  </a:lnTo>
                  <a:lnTo>
                    <a:pt x="894" y="164"/>
                  </a:lnTo>
                  <a:lnTo>
                    <a:pt x="895" y="153"/>
                  </a:lnTo>
                  <a:lnTo>
                    <a:pt x="898" y="140"/>
                  </a:lnTo>
                  <a:lnTo>
                    <a:pt x="898" y="134"/>
                  </a:lnTo>
                  <a:lnTo>
                    <a:pt x="895" y="129"/>
                  </a:lnTo>
                  <a:lnTo>
                    <a:pt x="891" y="122"/>
                  </a:lnTo>
                  <a:lnTo>
                    <a:pt x="886" y="120"/>
                  </a:lnTo>
                  <a:lnTo>
                    <a:pt x="883" y="117"/>
                  </a:lnTo>
                  <a:lnTo>
                    <a:pt x="884" y="113"/>
                  </a:lnTo>
                  <a:lnTo>
                    <a:pt x="890" y="106"/>
                  </a:lnTo>
                  <a:lnTo>
                    <a:pt x="891" y="102"/>
                  </a:lnTo>
                  <a:lnTo>
                    <a:pt x="887" y="90"/>
                  </a:lnTo>
                  <a:lnTo>
                    <a:pt x="882" y="82"/>
                  </a:lnTo>
                  <a:lnTo>
                    <a:pt x="874" y="76"/>
                  </a:lnTo>
                  <a:lnTo>
                    <a:pt x="867" y="76"/>
                  </a:lnTo>
                  <a:lnTo>
                    <a:pt x="850" y="86"/>
                  </a:lnTo>
                  <a:lnTo>
                    <a:pt x="839" y="92"/>
                  </a:lnTo>
                  <a:lnTo>
                    <a:pt x="817" y="92"/>
                  </a:lnTo>
                  <a:lnTo>
                    <a:pt x="810" y="88"/>
                  </a:lnTo>
                  <a:lnTo>
                    <a:pt x="804" y="84"/>
                  </a:lnTo>
                  <a:lnTo>
                    <a:pt x="802" y="76"/>
                  </a:lnTo>
                  <a:lnTo>
                    <a:pt x="796" y="67"/>
                  </a:lnTo>
                  <a:lnTo>
                    <a:pt x="790" y="64"/>
                  </a:lnTo>
                  <a:lnTo>
                    <a:pt x="786" y="64"/>
                  </a:lnTo>
                  <a:lnTo>
                    <a:pt x="779" y="72"/>
                  </a:lnTo>
                  <a:lnTo>
                    <a:pt x="775" y="79"/>
                  </a:lnTo>
                  <a:lnTo>
                    <a:pt x="770" y="84"/>
                  </a:lnTo>
                  <a:lnTo>
                    <a:pt x="771" y="88"/>
                  </a:lnTo>
                  <a:lnTo>
                    <a:pt x="766" y="91"/>
                  </a:lnTo>
                  <a:lnTo>
                    <a:pt x="752" y="92"/>
                  </a:lnTo>
                  <a:lnTo>
                    <a:pt x="736" y="84"/>
                  </a:lnTo>
                  <a:lnTo>
                    <a:pt x="726" y="81"/>
                  </a:lnTo>
                  <a:lnTo>
                    <a:pt x="715" y="80"/>
                  </a:lnTo>
                  <a:lnTo>
                    <a:pt x="702" y="86"/>
                  </a:lnTo>
                  <a:lnTo>
                    <a:pt x="696" y="90"/>
                  </a:lnTo>
                  <a:lnTo>
                    <a:pt x="692" y="90"/>
                  </a:lnTo>
                  <a:lnTo>
                    <a:pt x="683" y="82"/>
                  </a:lnTo>
                  <a:lnTo>
                    <a:pt x="678" y="74"/>
                  </a:lnTo>
                  <a:lnTo>
                    <a:pt x="666" y="70"/>
                  </a:lnTo>
                  <a:lnTo>
                    <a:pt x="658" y="69"/>
                  </a:lnTo>
                  <a:lnTo>
                    <a:pt x="646" y="74"/>
                  </a:lnTo>
                  <a:lnTo>
                    <a:pt x="637" y="82"/>
                  </a:lnTo>
                  <a:lnTo>
                    <a:pt x="636" y="89"/>
                  </a:lnTo>
                  <a:lnTo>
                    <a:pt x="642" y="98"/>
                  </a:lnTo>
                  <a:lnTo>
                    <a:pt x="644" y="103"/>
                  </a:lnTo>
                  <a:lnTo>
                    <a:pt x="641" y="112"/>
                  </a:lnTo>
                  <a:lnTo>
                    <a:pt x="638" y="125"/>
                  </a:lnTo>
                  <a:lnTo>
                    <a:pt x="634" y="132"/>
                  </a:lnTo>
                  <a:lnTo>
                    <a:pt x="620" y="134"/>
                  </a:lnTo>
                  <a:lnTo>
                    <a:pt x="612" y="134"/>
                  </a:lnTo>
                  <a:lnTo>
                    <a:pt x="606" y="139"/>
                  </a:lnTo>
                  <a:lnTo>
                    <a:pt x="595" y="144"/>
                  </a:lnTo>
                  <a:lnTo>
                    <a:pt x="579" y="147"/>
                  </a:lnTo>
                  <a:lnTo>
                    <a:pt x="568" y="152"/>
                  </a:lnTo>
                  <a:lnTo>
                    <a:pt x="559" y="161"/>
                  </a:lnTo>
                  <a:lnTo>
                    <a:pt x="552" y="162"/>
                  </a:lnTo>
                  <a:lnTo>
                    <a:pt x="545" y="160"/>
                  </a:lnTo>
                  <a:lnTo>
                    <a:pt x="543" y="150"/>
                  </a:lnTo>
                  <a:lnTo>
                    <a:pt x="539" y="144"/>
                  </a:lnTo>
                  <a:lnTo>
                    <a:pt x="532" y="139"/>
                  </a:lnTo>
                  <a:lnTo>
                    <a:pt x="529" y="137"/>
                  </a:lnTo>
                  <a:lnTo>
                    <a:pt x="523" y="137"/>
                  </a:lnTo>
                  <a:lnTo>
                    <a:pt x="518" y="141"/>
                  </a:lnTo>
                  <a:lnTo>
                    <a:pt x="514" y="146"/>
                  </a:lnTo>
                  <a:lnTo>
                    <a:pt x="509" y="152"/>
                  </a:lnTo>
                  <a:lnTo>
                    <a:pt x="501" y="155"/>
                  </a:lnTo>
                  <a:lnTo>
                    <a:pt x="494" y="155"/>
                  </a:lnTo>
                  <a:lnTo>
                    <a:pt x="490" y="153"/>
                  </a:lnTo>
                  <a:lnTo>
                    <a:pt x="486" y="142"/>
                  </a:lnTo>
                  <a:lnTo>
                    <a:pt x="484" y="134"/>
                  </a:lnTo>
                  <a:lnTo>
                    <a:pt x="472" y="132"/>
                  </a:lnTo>
                  <a:lnTo>
                    <a:pt x="464" y="130"/>
                  </a:lnTo>
                  <a:lnTo>
                    <a:pt x="461" y="126"/>
                  </a:lnTo>
                  <a:lnTo>
                    <a:pt x="446" y="122"/>
                  </a:lnTo>
                  <a:lnTo>
                    <a:pt x="438" y="122"/>
                  </a:lnTo>
                  <a:lnTo>
                    <a:pt x="428" y="125"/>
                  </a:lnTo>
                  <a:lnTo>
                    <a:pt x="412" y="128"/>
                  </a:lnTo>
                  <a:lnTo>
                    <a:pt x="402" y="132"/>
                  </a:lnTo>
                  <a:lnTo>
                    <a:pt x="393" y="133"/>
                  </a:lnTo>
                  <a:lnTo>
                    <a:pt x="387" y="139"/>
                  </a:lnTo>
                  <a:lnTo>
                    <a:pt x="383" y="140"/>
                  </a:lnTo>
                  <a:lnTo>
                    <a:pt x="379" y="140"/>
                  </a:lnTo>
                  <a:lnTo>
                    <a:pt x="376" y="135"/>
                  </a:lnTo>
                  <a:lnTo>
                    <a:pt x="378" y="125"/>
                  </a:lnTo>
                  <a:lnTo>
                    <a:pt x="378" y="117"/>
                  </a:lnTo>
                  <a:lnTo>
                    <a:pt x="375" y="114"/>
                  </a:lnTo>
                  <a:lnTo>
                    <a:pt x="369" y="113"/>
                  </a:lnTo>
                  <a:lnTo>
                    <a:pt x="364" y="114"/>
                  </a:lnTo>
                  <a:lnTo>
                    <a:pt x="360" y="118"/>
                  </a:lnTo>
                  <a:lnTo>
                    <a:pt x="358" y="125"/>
                  </a:lnTo>
                  <a:lnTo>
                    <a:pt x="354" y="131"/>
                  </a:lnTo>
                  <a:lnTo>
                    <a:pt x="346" y="134"/>
                  </a:lnTo>
                  <a:lnTo>
                    <a:pt x="340" y="140"/>
                  </a:lnTo>
                  <a:lnTo>
                    <a:pt x="330" y="144"/>
                  </a:lnTo>
                  <a:lnTo>
                    <a:pt x="324" y="148"/>
                  </a:lnTo>
                  <a:lnTo>
                    <a:pt x="322" y="154"/>
                  </a:lnTo>
                  <a:lnTo>
                    <a:pt x="316" y="161"/>
                  </a:lnTo>
                  <a:lnTo>
                    <a:pt x="312" y="171"/>
                  </a:lnTo>
                  <a:lnTo>
                    <a:pt x="313" y="171"/>
                  </a:lnTo>
                  <a:lnTo>
                    <a:pt x="304" y="172"/>
                  </a:lnTo>
                  <a:lnTo>
                    <a:pt x="294" y="172"/>
                  </a:lnTo>
                  <a:lnTo>
                    <a:pt x="289" y="172"/>
                  </a:lnTo>
                  <a:lnTo>
                    <a:pt x="283" y="172"/>
                  </a:lnTo>
                  <a:lnTo>
                    <a:pt x="278" y="173"/>
                  </a:lnTo>
                  <a:lnTo>
                    <a:pt x="272" y="173"/>
                  </a:lnTo>
                  <a:lnTo>
                    <a:pt x="274" y="159"/>
                  </a:lnTo>
                  <a:lnTo>
                    <a:pt x="273" y="152"/>
                  </a:lnTo>
                  <a:lnTo>
                    <a:pt x="268" y="148"/>
                  </a:lnTo>
                  <a:lnTo>
                    <a:pt x="262" y="148"/>
                  </a:lnTo>
                  <a:lnTo>
                    <a:pt x="259" y="145"/>
                  </a:lnTo>
                  <a:lnTo>
                    <a:pt x="253" y="128"/>
                  </a:lnTo>
                  <a:lnTo>
                    <a:pt x="250" y="120"/>
                  </a:lnTo>
                  <a:lnTo>
                    <a:pt x="250" y="115"/>
                  </a:lnTo>
                  <a:lnTo>
                    <a:pt x="254" y="110"/>
                  </a:lnTo>
                  <a:lnTo>
                    <a:pt x="260" y="108"/>
                  </a:lnTo>
                  <a:lnTo>
                    <a:pt x="274" y="94"/>
                  </a:lnTo>
                  <a:lnTo>
                    <a:pt x="276" y="84"/>
                  </a:lnTo>
                  <a:lnTo>
                    <a:pt x="281" y="80"/>
                  </a:lnTo>
                  <a:lnTo>
                    <a:pt x="291" y="76"/>
                  </a:lnTo>
                  <a:lnTo>
                    <a:pt x="295" y="72"/>
                  </a:lnTo>
                  <a:lnTo>
                    <a:pt x="299" y="63"/>
                  </a:lnTo>
                  <a:lnTo>
                    <a:pt x="303" y="55"/>
                  </a:lnTo>
                  <a:lnTo>
                    <a:pt x="303" y="51"/>
                  </a:lnTo>
                  <a:lnTo>
                    <a:pt x="300" y="46"/>
                  </a:lnTo>
                  <a:lnTo>
                    <a:pt x="296" y="37"/>
                  </a:lnTo>
                  <a:lnTo>
                    <a:pt x="286" y="34"/>
                  </a:lnTo>
                  <a:lnTo>
                    <a:pt x="273" y="32"/>
                  </a:lnTo>
                  <a:lnTo>
                    <a:pt x="265" y="30"/>
                  </a:lnTo>
                  <a:lnTo>
                    <a:pt x="262" y="25"/>
                  </a:lnTo>
                  <a:lnTo>
                    <a:pt x="257" y="11"/>
                  </a:lnTo>
                  <a:lnTo>
                    <a:pt x="254" y="2"/>
                  </a:lnTo>
                  <a:lnTo>
                    <a:pt x="246" y="0"/>
                  </a:lnTo>
                  <a:lnTo>
                    <a:pt x="237" y="2"/>
                  </a:lnTo>
                  <a:lnTo>
                    <a:pt x="230" y="8"/>
                  </a:lnTo>
                  <a:lnTo>
                    <a:pt x="220" y="15"/>
                  </a:lnTo>
                  <a:lnTo>
                    <a:pt x="213" y="22"/>
                  </a:lnTo>
                  <a:lnTo>
                    <a:pt x="201" y="28"/>
                  </a:lnTo>
                  <a:lnTo>
                    <a:pt x="189" y="36"/>
                  </a:lnTo>
                  <a:lnTo>
                    <a:pt x="172" y="38"/>
                  </a:lnTo>
                  <a:lnTo>
                    <a:pt x="158" y="34"/>
                  </a:lnTo>
                  <a:lnTo>
                    <a:pt x="146" y="34"/>
                  </a:lnTo>
                  <a:lnTo>
                    <a:pt x="139" y="37"/>
                  </a:lnTo>
                  <a:lnTo>
                    <a:pt x="130" y="40"/>
                  </a:lnTo>
                  <a:lnTo>
                    <a:pt x="119" y="48"/>
                  </a:lnTo>
                  <a:lnTo>
                    <a:pt x="104" y="50"/>
                  </a:lnTo>
                  <a:lnTo>
                    <a:pt x="93" y="56"/>
                  </a:lnTo>
                  <a:lnTo>
                    <a:pt x="86" y="56"/>
                  </a:lnTo>
                  <a:lnTo>
                    <a:pt x="83" y="59"/>
                  </a:lnTo>
                  <a:lnTo>
                    <a:pt x="81" y="68"/>
                  </a:lnTo>
                  <a:lnTo>
                    <a:pt x="78" y="78"/>
                  </a:lnTo>
                  <a:lnTo>
                    <a:pt x="75" y="83"/>
                  </a:lnTo>
                  <a:lnTo>
                    <a:pt x="68" y="86"/>
                  </a:lnTo>
                  <a:lnTo>
                    <a:pt x="59" y="96"/>
                  </a:lnTo>
                  <a:lnTo>
                    <a:pt x="48" y="102"/>
                  </a:lnTo>
                  <a:lnTo>
                    <a:pt x="44" y="107"/>
                  </a:lnTo>
                  <a:lnTo>
                    <a:pt x="44" y="116"/>
                  </a:lnTo>
                  <a:lnTo>
                    <a:pt x="36" y="123"/>
                  </a:lnTo>
                  <a:lnTo>
                    <a:pt x="28" y="127"/>
                  </a:lnTo>
                  <a:lnTo>
                    <a:pt x="19" y="131"/>
                  </a:lnTo>
                  <a:lnTo>
                    <a:pt x="17" y="135"/>
                  </a:lnTo>
                  <a:lnTo>
                    <a:pt x="10" y="138"/>
                  </a:lnTo>
                  <a:lnTo>
                    <a:pt x="6" y="146"/>
                  </a:lnTo>
                  <a:lnTo>
                    <a:pt x="3" y="150"/>
                  </a:lnTo>
                  <a:lnTo>
                    <a:pt x="0" y="162"/>
                  </a:lnTo>
                  <a:lnTo>
                    <a:pt x="0" y="222"/>
                  </a:lnTo>
                  <a:lnTo>
                    <a:pt x="3" y="232"/>
                  </a:lnTo>
                  <a:lnTo>
                    <a:pt x="7" y="241"/>
                  </a:lnTo>
                  <a:lnTo>
                    <a:pt x="14" y="253"/>
                  </a:lnTo>
                  <a:lnTo>
                    <a:pt x="18" y="261"/>
                  </a:lnTo>
                  <a:lnTo>
                    <a:pt x="18" y="272"/>
                  </a:lnTo>
                  <a:lnTo>
                    <a:pt x="21" y="278"/>
                  </a:lnTo>
                  <a:lnTo>
                    <a:pt x="26" y="284"/>
                  </a:lnTo>
                  <a:lnTo>
                    <a:pt x="27" y="304"/>
                  </a:lnTo>
                  <a:lnTo>
                    <a:pt x="32" y="319"/>
                  </a:lnTo>
                  <a:lnTo>
                    <a:pt x="35" y="328"/>
                  </a:lnTo>
                  <a:lnTo>
                    <a:pt x="38" y="346"/>
                  </a:lnTo>
                  <a:lnTo>
                    <a:pt x="36" y="355"/>
                  </a:lnTo>
                  <a:lnTo>
                    <a:pt x="35" y="356"/>
                  </a:lnTo>
                  <a:lnTo>
                    <a:pt x="34" y="364"/>
                  </a:lnTo>
                  <a:lnTo>
                    <a:pt x="32" y="377"/>
                  </a:lnTo>
                  <a:lnTo>
                    <a:pt x="32" y="383"/>
                  </a:lnTo>
                  <a:lnTo>
                    <a:pt x="34" y="391"/>
                  </a:lnTo>
                  <a:lnTo>
                    <a:pt x="42" y="401"/>
                  </a:lnTo>
                  <a:lnTo>
                    <a:pt x="48" y="420"/>
                  </a:lnTo>
                  <a:lnTo>
                    <a:pt x="52" y="436"/>
                  </a:lnTo>
                  <a:lnTo>
                    <a:pt x="56" y="455"/>
                  </a:lnTo>
                  <a:lnTo>
                    <a:pt x="59" y="478"/>
                  </a:lnTo>
                  <a:lnTo>
                    <a:pt x="66" y="496"/>
                  </a:lnTo>
                  <a:lnTo>
                    <a:pt x="82" y="532"/>
                  </a:lnTo>
                  <a:lnTo>
                    <a:pt x="93" y="570"/>
                  </a:lnTo>
                  <a:lnTo>
                    <a:pt x="94" y="589"/>
                  </a:lnTo>
                  <a:lnTo>
                    <a:pt x="93" y="613"/>
                  </a:lnTo>
                  <a:lnTo>
                    <a:pt x="105" y="613"/>
                  </a:lnTo>
                  <a:lnTo>
                    <a:pt x="109" y="625"/>
                  </a:lnTo>
                  <a:lnTo>
                    <a:pt x="118" y="646"/>
                  </a:lnTo>
                  <a:lnTo>
                    <a:pt x="122" y="660"/>
                  </a:lnTo>
                  <a:lnTo>
                    <a:pt x="126" y="663"/>
                  </a:lnTo>
                  <a:lnTo>
                    <a:pt x="134" y="666"/>
                  </a:lnTo>
                  <a:lnTo>
                    <a:pt x="135" y="670"/>
                  </a:lnTo>
                  <a:lnTo>
                    <a:pt x="131" y="692"/>
                  </a:lnTo>
                  <a:lnTo>
                    <a:pt x="129" y="701"/>
                  </a:lnTo>
                  <a:lnTo>
                    <a:pt x="130" y="707"/>
                  </a:lnTo>
                  <a:lnTo>
                    <a:pt x="138" y="713"/>
                  </a:lnTo>
                  <a:lnTo>
                    <a:pt x="142" y="718"/>
                  </a:lnTo>
                  <a:lnTo>
                    <a:pt x="146" y="724"/>
                  </a:lnTo>
                  <a:lnTo>
                    <a:pt x="152" y="724"/>
                  </a:lnTo>
                  <a:lnTo>
                    <a:pt x="157" y="722"/>
                  </a:lnTo>
                  <a:lnTo>
                    <a:pt x="161" y="716"/>
                  </a:lnTo>
                  <a:lnTo>
                    <a:pt x="167" y="714"/>
                  </a:lnTo>
                  <a:lnTo>
                    <a:pt x="174" y="714"/>
                  </a:lnTo>
                  <a:lnTo>
                    <a:pt x="180" y="718"/>
                  </a:lnTo>
                  <a:lnTo>
                    <a:pt x="186" y="718"/>
                  </a:lnTo>
                  <a:lnTo>
                    <a:pt x="190" y="713"/>
                  </a:lnTo>
                  <a:lnTo>
                    <a:pt x="197" y="704"/>
                  </a:lnTo>
                  <a:lnTo>
                    <a:pt x="202" y="702"/>
                  </a:lnTo>
                  <a:lnTo>
                    <a:pt x="209" y="702"/>
                  </a:lnTo>
                  <a:lnTo>
                    <a:pt x="214" y="707"/>
                  </a:lnTo>
                  <a:lnTo>
                    <a:pt x="221" y="711"/>
                  </a:lnTo>
                  <a:lnTo>
                    <a:pt x="235" y="711"/>
                  </a:lnTo>
                  <a:lnTo>
                    <a:pt x="243" y="707"/>
                  </a:lnTo>
                  <a:lnTo>
                    <a:pt x="247" y="700"/>
                  </a:lnTo>
                  <a:lnTo>
                    <a:pt x="248" y="683"/>
                  </a:lnTo>
                  <a:lnTo>
                    <a:pt x="250" y="675"/>
                  </a:lnTo>
                  <a:lnTo>
                    <a:pt x="258" y="670"/>
                  </a:lnTo>
                  <a:lnTo>
                    <a:pt x="267" y="667"/>
                  </a:lnTo>
                  <a:lnTo>
                    <a:pt x="276" y="669"/>
                  </a:lnTo>
                  <a:lnTo>
                    <a:pt x="288" y="672"/>
                  </a:lnTo>
                  <a:lnTo>
                    <a:pt x="298" y="669"/>
                  </a:lnTo>
                  <a:lnTo>
                    <a:pt x="304" y="662"/>
                  </a:lnTo>
                  <a:lnTo>
                    <a:pt x="308" y="654"/>
                  </a:lnTo>
                  <a:lnTo>
                    <a:pt x="312" y="651"/>
                  </a:lnTo>
                  <a:lnTo>
                    <a:pt x="314" y="645"/>
                  </a:lnTo>
                  <a:lnTo>
                    <a:pt x="310" y="639"/>
                  </a:lnTo>
                  <a:lnTo>
                    <a:pt x="306" y="627"/>
                  </a:lnTo>
                  <a:lnTo>
                    <a:pt x="302" y="621"/>
                  </a:lnTo>
                  <a:lnTo>
                    <a:pt x="301" y="614"/>
                  </a:lnTo>
                  <a:lnTo>
                    <a:pt x="304" y="607"/>
                  </a:lnTo>
                  <a:lnTo>
                    <a:pt x="308" y="602"/>
                  </a:lnTo>
                  <a:lnTo>
                    <a:pt x="310" y="596"/>
                  </a:lnTo>
                  <a:lnTo>
                    <a:pt x="311" y="596"/>
                  </a:lnTo>
                  <a:lnTo>
                    <a:pt x="327" y="599"/>
                  </a:lnTo>
                  <a:lnTo>
                    <a:pt x="339" y="606"/>
                  </a:lnTo>
                  <a:lnTo>
                    <a:pt x="347" y="608"/>
                  </a:lnTo>
                  <a:lnTo>
                    <a:pt x="357" y="604"/>
                  </a:lnTo>
                  <a:lnTo>
                    <a:pt x="362" y="597"/>
                  </a:lnTo>
                  <a:lnTo>
                    <a:pt x="364" y="587"/>
                  </a:lnTo>
                  <a:lnTo>
                    <a:pt x="370" y="582"/>
                  </a:lnTo>
                  <a:lnTo>
                    <a:pt x="376" y="574"/>
                  </a:lnTo>
                  <a:lnTo>
                    <a:pt x="381" y="573"/>
                  </a:lnTo>
                  <a:lnTo>
                    <a:pt x="386" y="576"/>
                  </a:lnTo>
                  <a:lnTo>
                    <a:pt x="389" y="583"/>
                  </a:lnTo>
                  <a:lnTo>
                    <a:pt x="393" y="594"/>
                  </a:lnTo>
                  <a:lnTo>
                    <a:pt x="402" y="599"/>
                  </a:lnTo>
                  <a:lnTo>
                    <a:pt x="407" y="603"/>
                  </a:lnTo>
                  <a:lnTo>
                    <a:pt x="413" y="608"/>
                  </a:lnTo>
                  <a:lnTo>
                    <a:pt x="419" y="607"/>
                  </a:lnTo>
                  <a:lnTo>
                    <a:pt x="423" y="603"/>
                  </a:lnTo>
                  <a:lnTo>
                    <a:pt x="429" y="603"/>
                  </a:lnTo>
                  <a:lnTo>
                    <a:pt x="435" y="608"/>
                  </a:lnTo>
                  <a:lnTo>
                    <a:pt x="440" y="614"/>
                  </a:lnTo>
                  <a:lnTo>
                    <a:pt x="448" y="616"/>
                  </a:lnTo>
                  <a:lnTo>
                    <a:pt x="456" y="620"/>
                  </a:lnTo>
                  <a:lnTo>
                    <a:pt x="460" y="627"/>
                  </a:lnTo>
                  <a:lnTo>
                    <a:pt x="462" y="647"/>
                  </a:lnTo>
                  <a:lnTo>
                    <a:pt x="466" y="655"/>
                  </a:lnTo>
                  <a:lnTo>
                    <a:pt x="479" y="658"/>
                  </a:lnTo>
                  <a:lnTo>
                    <a:pt x="490" y="661"/>
                  </a:lnTo>
                  <a:lnTo>
                    <a:pt x="494" y="666"/>
                  </a:lnTo>
                  <a:lnTo>
                    <a:pt x="499" y="667"/>
                  </a:lnTo>
                  <a:lnTo>
                    <a:pt x="505" y="666"/>
                  </a:lnTo>
                  <a:lnTo>
                    <a:pt x="509" y="660"/>
                  </a:lnTo>
                  <a:lnTo>
                    <a:pt x="514" y="655"/>
                  </a:lnTo>
                  <a:lnTo>
                    <a:pt x="520" y="653"/>
                  </a:lnTo>
                  <a:lnTo>
                    <a:pt x="531" y="654"/>
                  </a:lnTo>
                  <a:lnTo>
                    <a:pt x="541" y="659"/>
                  </a:lnTo>
                  <a:lnTo>
                    <a:pt x="549" y="666"/>
                  </a:lnTo>
                  <a:lnTo>
                    <a:pt x="551" y="672"/>
                  </a:lnTo>
                  <a:lnTo>
                    <a:pt x="558" y="681"/>
                  </a:lnTo>
                  <a:lnTo>
                    <a:pt x="558" y="680"/>
                  </a:lnTo>
                  <a:lnTo>
                    <a:pt x="559" y="680"/>
                  </a:lnTo>
                  <a:lnTo>
                    <a:pt x="564" y="676"/>
                  </a:lnTo>
                  <a:lnTo>
                    <a:pt x="570" y="670"/>
                  </a:lnTo>
                  <a:lnTo>
                    <a:pt x="575" y="661"/>
                  </a:lnTo>
                  <a:lnTo>
                    <a:pt x="575" y="653"/>
                  </a:lnTo>
                  <a:lnTo>
                    <a:pt x="570" y="646"/>
                  </a:lnTo>
                  <a:lnTo>
                    <a:pt x="570" y="637"/>
                  </a:lnTo>
                  <a:lnTo>
                    <a:pt x="576" y="630"/>
                  </a:lnTo>
                  <a:lnTo>
                    <a:pt x="587" y="627"/>
                  </a:lnTo>
                  <a:lnTo>
                    <a:pt x="598" y="624"/>
                  </a:lnTo>
                  <a:lnTo>
                    <a:pt x="602" y="618"/>
                  </a:lnTo>
                  <a:lnTo>
                    <a:pt x="602" y="607"/>
                  </a:lnTo>
                  <a:lnTo>
                    <a:pt x="602" y="600"/>
                  </a:lnTo>
                  <a:lnTo>
                    <a:pt x="595" y="593"/>
                  </a:lnTo>
                  <a:lnTo>
                    <a:pt x="589" y="586"/>
                  </a:lnTo>
                  <a:lnTo>
                    <a:pt x="589" y="583"/>
                  </a:lnTo>
                  <a:lnTo>
                    <a:pt x="594" y="578"/>
                  </a:lnTo>
                  <a:lnTo>
                    <a:pt x="600" y="573"/>
                  </a:lnTo>
                  <a:lnTo>
                    <a:pt x="606" y="573"/>
                  </a:lnTo>
                  <a:lnTo>
                    <a:pt x="609" y="577"/>
                  </a:lnTo>
                  <a:lnTo>
                    <a:pt x="614" y="581"/>
                  </a:lnTo>
                  <a:lnTo>
                    <a:pt x="621" y="581"/>
                  </a:lnTo>
                  <a:lnTo>
                    <a:pt x="628" y="575"/>
                  </a:lnTo>
                  <a:lnTo>
                    <a:pt x="642" y="571"/>
                  </a:lnTo>
                  <a:lnTo>
                    <a:pt x="652" y="565"/>
                  </a:lnTo>
                  <a:lnTo>
                    <a:pt x="657" y="565"/>
                  </a:lnTo>
                  <a:lnTo>
                    <a:pt x="663" y="569"/>
                  </a:lnTo>
                  <a:lnTo>
                    <a:pt x="666" y="574"/>
                  </a:lnTo>
                  <a:lnTo>
                    <a:pt x="667" y="580"/>
                  </a:lnTo>
                  <a:lnTo>
                    <a:pt x="665" y="592"/>
                  </a:lnTo>
                  <a:lnTo>
                    <a:pt x="667" y="608"/>
                  </a:lnTo>
                  <a:lnTo>
                    <a:pt x="673" y="616"/>
                  </a:lnTo>
                  <a:lnTo>
                    <a:pt x="680" y="616"/>
                  </a:lnTo>
                  <a:lnTo>
                    <a:pt x="689" y="612"/>
                  </a:lnTo>
                  <a:lnTo>
                    <a:pt x="700" y="598"/>
                  </a:lnTo>
                  <a:lnTo>
                    <a:pt x="711" y="596"/>
                  </a:lnTo>
                  <a:lnTo>
                    <a:pt x="729" y="590"/>
                  </a:lnTo>
                  <a:lnTo>
                    <a:pt x="738" y="580"/>
                  </a:lnTo>
                  <a:lnTo>
                    <a:pt x="741" y="569"/>
                  </a:lnTo>
                  <a:lnTo>
                    <a:pt x="750" y="566"/>
                  </a:lnTo>
                  <a:lnTo>
                    <a:pt x="760" y="568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4B6F00"/>
              </a:prstShdw>
            </a:effectLst>
          </p:spPr>
          <p:txBody>
            <a:bodyPr/>
            <a:lstStyle/>
            <a:p>
              <a:endParaRPr lang="pt-PT"/>
            </a:p>
          </p:txBody>
        </p:sp>
        <p:sp>
          <p:nvSpPr>
            <p:cNvPr id="8" name="Rectangle 138"/>
            <p:cNvSpPr>
              <a:spLocks noChangeArrowheads="1"/>
            </p:cNvSpPr>
            <p:nvPr/>
          </p:nvSpPr>
          <p:spPr bwMode="auto">
            <a:xfrm>
              <a:off x="3960" y="617"/>
              <a:ext cx="411" cy="194"/>
            </a:xfrm>
            <a:prstGeom prst="rect">
              <a:avLst/>
            </a:prstGeom>
            <a:grpFill/>
            <a:ln w="7938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8F8F8"/>
                  </a:solidFill>
                </a:rPr>
                <a:t>Norte</a:t>
              </a:r>
              <a:endParaRPr lang="en-GB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3" name="Group 171"/>
          <p:cNvGrpSpPr>
            <a:grpSpLocks/>
          </p:cNvGrpSpPr>
          <p:nvPr/>
        </p:nvGrpSpPr>
        <p:grpSpPr bwMode="auto">
          <a:xfrm>
            <a:off x="6339979" y="2539332"/>
            <a:ext cx="2052637" cy="2039938"/>
            <a:chOff x="3161" y="1032"/>
            <a:chExt cx="1578" cy="1493"/>
          </a:xfrm>
          <a:solidFill>
            <a:srgbClr val="FF6600"/>
          </a:solidFill>
        </p:grpSpPr>
        <p:sp>
          <p:nvSpPr>
            <p:cNvPr id="10" name="Freeform 131"/>
            <p:cNvSpPr>
              <a:spLocks/>
            </p:cNvSpPr>
            <p:nvPr/>
          </p:nvSpPr>
          <p:spPr bwMode="auto">
            <a:xfrm>
              <a:off x="3161" y="1032"/>
              <a:ext cx="1578" cy="1493"/>
            </a:xfrm>
            <a:custGeom>
              <a:avLst/>
              <a:gdLst>
                <a:gd name="T0" fmla="*/ 5 w 1994"/>
                <a:gd name="T1" fmla="*/ 1 h 2218"/>
                <a:gd name="T2" fmla="*/ 6 w 1994"/>
                <a:gd name="T3" fmla="*/ 1 h 2218"/>
                <a:gd name="T4" fmla="*/ 6 w 1994"/>
                <a:gd name="T5" fmla="*/ 1 h 2218"/>
                <a:gd name="T6" fmla="*/ 8 w 1994"/>
                <a:gd name="T7" fmla="*/ 1 h 2218"/>
                <a:gd name="T8" fmla="*/ 9 w 1994"/>
                <a:gd name="T9" fmla="*/ 1 h 2218"/>
                <a:gd name="T10" fmla="*/ 10 w 1994"/>
                <a:gd name="T11" fmla="*/ 1 h 2218"/>
                <a:gd name="T12" fmla="*/ 10 w 1994"/>
                <a:gd name="T13" fmla="*/ 1 h 2218"/>
                <a:gd name="T14" fmla="*/ 11 w 1994"/>
                <a:gd name="T15" fmla="*/ 1 h 2218"/>
                <a:gd name="T16" fmla="*/ 13 w 1994"/>
                <a:gd name="T17" fmla="*/ 1 h 2218"/>
                <a:gd name="T18" fmla="*/ 13 w 1994"/>
                <a:gd name="T19" fmla="*/ 1 h 2218"/>
                <a:gd name="T20" fmla="*/ 15 w 1994"/>
                <a:gd name="T21" fmla="*/ 1 h 2218"/>
                <a:gd name="T22" fmla="*/ 14 w 1994"/>
                <a:gd name="T23" fmla="*/ 1 h 2218"/>
                <a:gd name="T24" fmla="*/ 16 w 1994"/>
                <a:gd name="T25" fmla="*/ 1 h 2218"/>
                <a:gd name="T26" fmla="*/ 17 w 1994"/>
                <a:gd name="T27" fmla="*/ 1 h 2218"/>
                <a:gd name="T28" fmla="*/ 17 w 1994"/>
                <a:gd name="T29" fmla="*/ 1 h 2218"/>
                <a:gd name="T30" fmla="*/ 18 w 1994"/>
                <a:gd name="T31" fmla="*/ 1 h 2218"/>
                <a:gd name="T32" fmla="*/ 20 w 1994"/>
                <a:gd name="T33" fmla="*/ 1 h 2218"/>
                <a:gd name="T34" fmla="*/ 20 w 1994"/>
                <a:gd name="T35" fmla="*/ 1 h 2218"/>
                <a:gd name="T36" fmla="*/ 22 w 1994"/>
                <a:gd name="T37" fmla="*/ 1 h 2218"/>
                <a:gd name="T38" fmla="*/ 22 w 1994"/>
                <a:gd name="T39" fmla="*/ 1 h 2218"/>
                <a:gd name="T40" fmla="*/ 23 w 1994"/>
                <a:gd name="T41" fmla="*/ 1 h 2218"/>
                <a:gd name="T42" fmla="*/ 23 w 1994"/>
                <a:gd name="T43" fmla="*/ 1 h 2218"/>
                <a:gd name="T44" fmla="*/ 24 w 1994"/>
                <a:gd name="T45" fmla="*/ 1 h 2218"/>
                <a:gd name="T46" fmla="*/ 25 w 1994"/>
                <a:gd name="T47" fmla="*/ 1 h 2218"/>
                <a:gd name="T48" fmla="*/ 25 w 1994"/>
                <a:gd name="T49" fmla="*/ 1 h 2218"/>
                <a:gd name="T50" fmla="*/ 28 w 1994"/>
                <a:gd name="T51" fmla="*/ 1 h 2218"/>
                <a:gd name="T52" fmla="*/ 29 w 1994"/>
                <a:gd name="T53" fmla="*/ 1 h 2218"/>
                <a:gd name="T54" fmla="*/ 29 w 1994"/>
                <a:gd name="T55" fmla="*/ 1 h 2218"/>
                <a:gd name="T56" fmla="*/ 29 w 1994"/>
                <a:gd name="T57" fmla="*/ 1 h 2218"/>
                <a:gd name="T58" fmla="*/ 29 w 1994"/>
                <a:gd name="T59" fmla="*/ 1 h 2218"/>
                <a:gd name="T60" fmla="*/ 29 w 1994"/>
                <a:gd name="T61" fmla="*/ 1 h 2218"/>
                <a:gd name="T62" fmla="*/ 29 w 1994"/>
                <a:gd name="T63" fmla="*/ 1 h 2218"/>
                <a:gd name="T64" fmla="*/ 29 w 1994"/>
                <a:gd name="T65" fmla="*/ 1 h 2218"/>
                <a:gd name="T66" fmla="*/ 28 w 1994"/>
                <a:gd name="T67" fmla="*/ 1 h 2218"/>
                <a:gd name="T68" fmla="*/ 28 w 1994"/>
                <a:gd name="T69" fmla="*/ 1 h 2218"/>
                <a:gd name="T70" fmla="*/ 29 w 1994"/>
                <a:gd name="T71" fmla="*/ 1 h 2218"/>
                <a:gd name="T72" fmla="*/ 28 w 1994"/>
                <a:gd name="T73" fmla="*/ 1 h 2218"/>
                <a:gd name="T74" fmla="*/ 27 w 1994"/>
                <a:gd name="T75" fmla="*/ 1 h 2218"/>
                <a:gd name="T76" fmla="*/ 24 w 1994"/>
                <a:gd name="T77" fmla="*/ 1 h 2218"/>
                <a:gd name="T78" fmla="*/ 22 w 1994"/>
                <a:gd name="T79" fmla="*/ 1 h 2218"/>
                <a:gd name="T80" fmla="*/ 20 w 1994"/>
                <a:gd name="T81" fmla="*/ 1 h 2218"/>
                <a:gd name="T82" fmla="*/ 20 w 1994"/>
                <a:gd name="T83" fmla="*/ 1 h 2218"/>
                <a:gd name="T84" fmla="*/ 17 w 1994"/>
                <a:gd name="T85" fmla="*/ 1 h 2218"/>
                <a:gd name="T86" fmla="*/ 16 w 1994"/>
                <a:gd name="T87" fmla="*/ 1 h 2218"/>
                <a:gd name="T88" fmla="*/ 17 w 1994"/>
                <a:gd name="T89" fmla="*/ 1 h 2218"/>
                <a:gd name="T90" fmla="*/ 15 w 1994"/>
                <a:gd name="T91" fmla="*/ 1 h 2218"/>
                <a:gd name="T92" fmla="*/ 13 w 1994"/>
                <a:gd name="T93" fmla="*/ 1 h 2218"/>
                <a:gd name="T94" fmla="*/ 11 w 1994"/>
                <a:gd name="T95" fmla="*/ 1 h 2218"/>
                <a:gd name="T96" fmla="*/ 9 w 1994"/>
                <a:gd name="T97" fmla="*/ 1 h 2218"/>
                <a:gd name="T98" fmla="*/ 8 w 1994"/>
                <a:gd name="T99" fmla="*/ 1 h 2218"/>
                <a:gd name="T100" fmla="*/ 6 w 1994"/>
                <a:gd name="T101" fmla="*/ 1 h 2218"/>
                <a:gd name="T102" fmla="*/ 5 w 1994"/>
                <a:gd name="T103" fmla="*/ 1 h 2218"/>
                <a:gd name="T104" fmla="*/ 5 w 1994"/>
                <a:gd name="T105" fmla="*/ 1 h 2218"/>
                <a:gd name="T106" fmla="*/ 4 w 1994"/>
                <a:gd name="T107" fmla="*/ 2 h 2218"/>
                <a:gd name="T108" fmla="*/ 2 w 1994"/>
                <a:gd name="T109" fmla="*/ 2 h 2218"/>
                <a:gd name="T110" fmla="*/ 2 w 1994"/>
                <a:gd name="T111" fmla="*/ 1 h 2218"/>
                <a:gd name="T112" fmla="*/ 2 w 1994"/>
                <a:gd name="T113" fmla="*/ 1 h 2218"/>
                <a:gd name="T114" fmla="*/ 3 w 1994"/>
                <a:gd name="T115" fmla="*/ 1 h 2218"/>
                <a:gd name="T116" fmla="*/ 4 w 1994"/>
                <a:gd name="T117" fmla="*/ 1 h 2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4"/>
                <a:gd name="T178" fmla="*/ 0 h 2218"/>
                <a:gd name="T179" fmla="*/ 1994 w 1994"/>
                <a:gd name="T180" fmla="*/ 2218 h 22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4" h="2218">
                  <a:moveTo>
                    <a:pt x="300" y="1349"/>
                  </a:moveTo>
                  <a:lnTo>
                    <a:pt x="301" y="1320"/>
                  </a:lnTo>
                  <a:lnTo>
                    <a:pt x="309" y="1295"/>
                  </a:lnTo>
                  <a:lnTo>
                    <a:pt x="328" y="1264"/>
                  </a:lnTo>
                  <a:lnTo>
                    <a:pt x="340" y="1229"/>
                  </a:lnTo>
                  <a:lnTo>
                    <a:pt x="361" y="1179"/>
                  </a:lnTo>
                  <a:lnTo>
                    <a:pt x="372" y="1137"/>
                  </a:lnTo>
                  <a:lnTo>
                    <a:pt x="390" y="1077"/>
                  </a:lnTo>
                  <a:lnTo>
                    <a:pt x="411" y="1017"/>
                  </a:lnTo>
                  <a:lnTo>
                    <a:pt x="426" y="969"/>
                  </a:lnTo>
                  <a:lnTo>
                    <a:pt x="426" y="946"/>
                  </a:lnTo>
                  <a:lnTo>
                    <a:pt x="411" y="915"/>
                  </a:lnTo>
                  <a:lnTo>
                    <a:pt x="397" y="886"/>
                  </a:lnTo>
                  <a:lnTo>
                    <a:pt x="397" y="872"/>
                  </a:lnTo>
                  <a:lnTo>
                    <a:pt x="415" y="836"/>
                  </a:lnTo>
                  <a:lnTo>
                    <a:pt x="424" y="803"/>
                  </a:lnTo>
                  <a:lnTo>
                    <a:pt x="432" y="760"/>
                  </a:lnTo>
                  <a:lnTo>
                    <a:pt x="442" y="735"/>
                  </a:lnTo>
                  <a:lnTo>
                    <a:pt x="448" y="689"/>
                  </a:lnTo>
                  <a:lnTo>
                    <a:pt x="459" y="654"/>
                  </a:lnTo>
                  <a:lnTo>
                    <a:pt x="480" y="577"/>
                  </a:lnTo>
                  <a:lnTo>
                    <a:pt x="498" y="502"/>
                  </a:lnTo>
                  <a:lnTo>
                    <a:pt x="513" y="426"/>
                  </a:lnTo>
                  <a:lnTo>
                    <a:pt x="532" y="332"/>
                  </a:lnTo>
                  <a:lnTo>
                    <a:pt x="552" y="249"/>
                  </a:lnTo>
                  <a:lnTo>
                    <a:pt x="569" y="168"/>
                  </a:lnTo>
                  <a:lnTo>
                    <a:pt x="579" y="122"/>
                  </a:lnTo>
                  <a:lnTo>
                    <a:pt x="584" y="93"/>
                  </a:lnTo>
                  <a:lnTo>
                    <a:pt x="608" y="93"/>
                  </a:lnTo>
                  <a:lnTo>
                    <a:pt x="615" y="116"/>
                  </a:lnTo>
                  <a:lnTo>
                    <a:pt x="633" y="156"/>
                  </a:lnTo>
                  <a:lnTo>
                    <a:pt x="640" y="183"/>
                  </a:lnTo>
                  <a:lnTo>
                    <a:pt x="648" y="189"/>
                  </a:lnTo>
                  <a:lnTo>
                    <a:pt x="664" y="195"/>
                  </a:lnTo>
                  <a:lnTo>
                    <a:pt x="665" y="203"/>
                  </a:lnTo>
                  <a:lnTo>
                    <a:pt x="658" y="245"/>
                  </a:lnTo>
                  <a:lnTo>
                    <a:pt x="654" y="262"/>
                  </a:lnTo>
                  <a:lnTo>
                    <a:pt x="656" y="274"/>
                  </a:lnTo>
                  <a:lnTo>
                    <a:pt x="671" y="286"/>
                  </a:lnTo>
                  <a:lnTo>
                    <a:pt x="679" y="295"/>
                  </a:lnTo>
                  <a:lnTo>
                    <a:pt x="687" y="307"/>
                  </a:lnTo>
                  <a:lnTo>
                    <a:pt x="698" y="307"/>
                  </a:lnTo>
                  <a:lnTo>
                    <a:pt x="708" y="303"/>
                  </a:lnTo>
                  <a:lnTo>
                    <a:pt x="716" y="291"/>
                  </a:lnTo>
                  <a:lnTo>
                    <a:pt x="727" y="288"/>
                  </a:lnTo>
                  <a:lnTo>
                    <a:pt x="741" y="288"/>
                  </a:lnTo>
                  <a:lnTo>
                    <a:pt x="752" y="295"/>
                  </a:lnTo>
                  <a:lnTo>
                    <a:pt x="764" y="295"/>
                  </a:lnTo>
                  <a:lnTo>
                    <a:pt x="772" y="286"/>
                  </a:lnTo>
                  <a:lnTo>
                    <a:pt x="785" y="268"/>
                  </a:lnTo>
                  <a:lnTo>
                    <a:pt x="795" y="264"/>
                  </a:lnTo>
                  <a:lnTo>
                    <a:pt x="808" y="264"/>
                  </a:lnTo>
                  <a:lnTo>
                    <a:pt x="818" y="274"/>
                  </a:lnTo>
                  <a:lnTo>
                    <a:pt x="831" y="282"/>
                  </a:lnTo>
                  <a:lnTo>
                    <a:pt x="858" y="282"/>
                  </a:lnTo>
                  <a:lnTo>
                    <a:pt x="874" y="274"/>
                  </a:lnTo>
                  <a:lnTo>
                    <a:pt x="881" y="260"/>
                  </a:lnTo>
                  <a:lnTo>
                    <a:pt x="883" y="228"/>
                  </a:lnTo>
                  <a:lnTo>
                    <a:pt x="887" y="212"/>
                  </a:lnTo>
                  <a:lnTo>
                    <a:pt x="903" y="203"/>
                  </a:lnTo>
                  <a:lnTo>
                    <a:pt x="920" y="197"/>
                  </a:lnTo>
                  <a:lnTo>
                    <a:pt x="937" y="201"/>
                  </a:lnTo>
                  <a:lnTo>
                    <a:pt x="960" y="206"/>
                  </a:lnTo>
                  <a:lnTo>
                    <a:pt x="980" y="201"/>
                  </a:lnTo>
                  <a:lnTo>
                    <a:pt x="991" y="187"/>
                  </a:lnTo>
                  <a:lnTo>
                    <a:pt x="999" y="172"/>
                  </a:lnTo>
                  <a:lnTo>
                    <a:pt x="1007" y="166"/>
                  </a:lnTo>
                  <a:lnTo>
                    <a:pt x="1011" y="154"/>
                  </a:lnTo>
                  <a:lnTo>
                    <a:pt x="1003" y="143"/>
                  </a:lnTo>
                  <a:lnTo>
                    <a:pt x="995" y="120"/>
                  </a:lnTo>
                  <a:lnTo>
                    <a:pt x="987" y="108"/>
                  </a:lnTo>
                  <a:lnTo>
                    <a:pt x="986" y="95"/>
                  </a:lnTo>
                  <a:lnTo>
                    <a:pt x="991" y="81"/>
                  </a:lnTo>
                  <a:lnTo>
                    <a:pt x="999" y="71"/>
                  </a:lnTo>
                  <a:lnTo>
                    <a:pt x="1003" y="60"/>
                  </a:lnTo>
                  <a:lnTo>
                    <a:pt x="1005" y="60"/>
                  </a:lnTo>
                  <a:lnTo>
                    <a:pt x="1036" y="66"/>
                  </a:lnTo>
                  <a:lnTo>
                    <a:pt x="1059" y="79"/>
                  </a:lnTo>
                  <a:lnTo>
                    <a:pt x="1074" y="83"/>
                  </a:lnTo>
                  <a:lnTo>
                    <a:pt x="1094" y="75"/>
                  </a:lnTo>
                  <a:lnTo>
                    <a:pt x="1103" y="62"/>
                  </a:lnTo>
                  <a:lnTo>
                    <a:pt x="1107" y="42"/>
                  </a:lnTo>
                  <a:lnTo>
                    <a:pt x="1119" y="33"/>
                  </a:lnTo>
                  <a:lnTo>
                    <a:pt x="1130" y="17"/>
                  </a:lnTo>
                  <a:lnTo>
                    <a:pt x="1140" y="15"/>
                  </a:lnTo>
                  <a:lnTo>
                    <a:pt x="1149" y="21"/>
                  </a:lnTo>
                  <a:lnTo>
                    <a:pt x="1155" y="35"/>
                  </a:lnTo>
                  <a:lnTo>
                    <a:pt x="1163" y="56"/>
                  </a:lnTo>
                  <a:lnTo>
                    <a:pt x="1180" y="66"/>
                  </a:lnTo>
                  <a:lnTo>
                    <a:pt x="1190" y="73"/>
                  </a:lnTo>
                  <a:lnTo>
                    <a:pt x="1202" y="83"/>
                  </a:lnTo>
                  <a:lnTo>
                    <a:pt x="1213" y="81"/>
                  </a:lnTo>
                  <a:lnTo>
                    <a:pt x="1221" y="73"/>
                  </a:lnTo>
                  <a:lnTo>
                    <a:pt x="1232" y="73"/>
                  </a:lnTo>
                  <a:lnTo>
                    <a:pt x="1244" y="83"/>
                  </a:lnTo>
                  <a:lnTo>
                    <a:pt x="1254" y="95"/>
                  </a:lnTo>
                  <a:lnTo>
                    <a:pt x="1269" y="98"/>
                  </a:lnTo>
                  <a:lnTo>
                    <a:pt x="1284" y="106"/>
                  </a:lnTo>
                  <a:lnTo>
                    <a:pt x="1292" y="120"/>
                  </a:lnTo>
                  <a:lnTo>
                    <a:pt x="1296" y="158"/>
                  </a:lnTo>
                  <a:lnTo>
                    <a:pt x="1304" y="174"/>
                  </a:lnTo>
                  <a:lnTo>
                    <a:pt x="1329" y="179"/>
                  </a:lnTo>
                  <a:lnTo>
                    <a:pt x="1350" y="185"/>
                  </a:lnTo>
                  <a:lnTo>
                    <a:pt x="1358" y="195"/>
                  </a:lnTo>
                  <a:lnTo>
                    <a:pt x="1367" y="197"/>
                  </a:lnTo>
                  <a:lnTo>
                    <a:pt x="1379" y="195"/>
                  </a:lnTo>
                  <a:lnTo>
                    <a:pt x="1387" y="183"/>
                  </a:lnTo>
                  <a:lnTo>
                    <a:pt x="1396" y="174"/>
                  </a:lnTo>
                  <a:lnTo>
                    <a:pt x="1408" y="170"/>
                  </a:lnTo>
                  <a:lnTo>
                    <a:pt x="1429" y="172"/>
                  </a:lnTo>
                  <a:lnTo>
                    <a:pt x="1448" y="181"/>
                  </a:lnTo>
                  <a:lnTo>
                    <a:pt x="1464" y="195"/>
                  </a:lnTo>
                  <a:lnTo>
                    <a:pt x="1468" y="206"/>
                  </a:lnTo>
                  <a:lnTo>
                    <a:pt x="1481" y="224"/>
                  </a:lnTo>
                  <a:lnTo>
                    <a:pt x="1481" y="222"/>
                  </a:lnTo>
                  <a:lnTo>
                    <a:pt x="1483" y="222"/>
                  </a:lnTo>
                  <a:lnTo>
                    <a:pt x="1493" y="214"/>
                  </a:lnTo>
                  <a:lnTo>
                    <a:pt x="1504" y="203"/>
                  </a:lnTo>
                  <a:lnTo>
                    <a:pt x="1514" y="185"/>
                  </a:lnTo>
                  <a:lnTo>
                    <a:pt x="1514" y="170"/>
                  </a:lnTo>
                  <a:lnTo>
                    <a:pt x="1504" y="156"/>
                  </a:lnTo>
                  <a:lnTo>
                    <a:pt x="1504" y="139"/>
                  </a:lnTo>
                  <a:lnTo>
                    <a:pt x="1516" y="125"/>
                  </a:lnTo>
                  <a:lnTo>
                    <a:pt x="1537" y="120"/>
                  </a:lnTo>
                  <a:lnTo>
                    <a:pt x="1558" y="114"/>
                  </a:lnTo>
                  <a:lnTo>
                    <a:pt x="1566" y="102"/>
                  </a:lnTo>
                  <a:lnTo>
                    <a:pt x="1566" y="81"/>
                  </a:lnTo>
                  <a:lnTo>
                    <a:pt x="1566" y="68"/>
                  </a:lnTo>
                  <a:lnTo>
                    <a:pt x="1552" y="54"/>
                  </a:lnTo>
                  <a:lnTo>
                    <a:pt x="1541" y="41"/>
                  </a:lnTo>
                  <a:lnTo>
                    <a:pt x="1541" y="35"/>
                  </a:lnTo>
                  <a:lnTo>
                    <a:pt x="1551" y="25"/>
                  </a:lnTo>
                  <a:lnTo>
                    <a:pt x="1562" y="15"/>
                  </a:lnTo>
                  <a:lnTo>
                    <a:pt x="1574" y="15"/>
                  </a:lnTo>
                  <a:lnTo>
                    <a:pt x="1579" y="23"/>
                  </a:lnTo>
                  <a:lnTo>
                    <a:pt x="1589" y="31"/>
                  </a:lnTo>
                  <a:lnTo>
                    <a:pt x="1603" y="31"/>
                  </a:lnTo>
                  <a:lnTo>
                    <a:pt x="1616" y="19"/>
                  </a:lnTo>
                  <a:lnTo>
                    <a:pt x="1643" y="12"/>
                  </a:lnTo>
                  <a:lnTo>
                    <a:pt x="1662" y="0"/>
                  </a:lnTo>
                  <a:lnTo>
                    <a:pt x="1672" y="0"/>
                  </a:lnTo>
                  <a:lnTo>
                    <a:pt x="1684" y="8"/>
                  </a:lnTo>
                  <a:lnTo>
                    <a:pt x="1689" y="17"/>
                  </a:lnTo>
                  <a:lnTo>
                    <a:pt x="1691" y="29"/>
                  </a:lnTo>
                  <a:lnTo>
                    <a:pt x="1687" y="52"/>
                  </a:lnTo>
                  <a:lnTo>
                    <a:pt x="1691" y="83"/>
                  </a:lnTo>
                  <a:lnTo>
                    <a:pt x="1703" y="98"/>
                  </a:lnTo>
                  <a:lnTo>
                    <a:pt x="1716" y="98"/>
                  </a:lnTo>
                  <a:lnTo>
                    <a:pt x="1734" y="91"/>
                  </a:lnTo>
                  <a:lnTo>
                    <a:pt x="1755" y="64"/>
                  </a:lnTo>
                  <a:lnTo>
                    <a:pt x="1776" y="60"/>
                  </a:lnTo>
                  <a:lnTo>
                    <a:pt x="1811" y="48"/>
                  </a:lnTo>
                  <a:lnTo>
                    <a:pt x="1828" y="29"/>
                  </a:lnTo>
                  <a:lnTo>
                    <a:pt x="1834" y="8"/>
                  </a:lnTo>
                  <a:lnTo>
                    <a:pt x="1851" y="2"/>
                  </a:lnTo>
                  <a:lnTo>
                    <a:pt x="1871" y="6"/>
                  </a:lnTo>
                  <a:lnTo>
                    <a:pt x="1871" y="15"/>
                  </a:lnTo>
                  <a:lnTo>
                    <a:pt x="1873" y="25"/>
                  </a:lnTo>
                  <a:lnTo>
                    <a:pt x="1905" y="54"/>
                  </a:lnTo>
                  <a:lnTo>
                    <a:pt x="1909" y="64"/>
                  </a:lnTo>
                  <a:lnTo>
                    <a:pt x="1923" y="87"/>
                  </a:lnTo>
                  <a:lnTo>
                    <a:pt x="1934" y="135"/>
                  </a:lnTo>
                  <a:lnTo>
                    <a:pt x="1948" y="149"/>
                  </a:lnTo>
                  <a:lnTo>
                    <a:pt x="1969" y="174"/>
                  </a:lnTo>
                  <a:lnTo>
                    <a:pt x="1971" y="187"/>
                  </a:lnTo>
                  <a:lnTo>
                    <a:pt x="1963" y="197"/>
                  </a:lnTo>
                  <a:lnTo>
                    <a:pt x="1961" y="210"/>
                  </a:lnTo>
                  <a:lnTo>
                    <a:pt x="1952" y="237"/>
                  </a:lnTo>
                  <a:lnTo>
                    <a:pt x="1948" y="257"/>
                  </a:lnTo>
                  <a:lnTo>
                    <a:pt x="1956" y="286"/>
                  </a:lnTo>
                  <a:lnTo>
                    <a:pt x="1967" y="332"/>
                  </a:lnTo>
                  <a:lnTo>
                    <a:pt x="1971" y="357"/>
                  </a:lnTo>
                  <a:lnTo>
                    <a:pt x="1967" y="382"/>
                  </a:lnTo>
                  <a:lnTo>
                    <a:pt x="1957" y="407"/>
                  </a:lnTo>
                  <a:lnTo>
                    <a:pt x="1957" y="409"/>
                  </a:lnTo>
                  <a:lnTo>
                    <a:pt x="1950" y="425"/>
                  </a:lnTo>
                  <a:lnTo>
                    <a:pt x="1940" y="438"/>
                  </a:lnTo>
                  <a:lnTo>
                    <a:pt x="1940" y="453"/>
                  </a:lnTo>
                  <a:lnTo>
                    <a:pt x="1948" y="467"/>
                  </a:lnTo>
                  <a:lnTo>
                    <a:pt x="1963" y="473"/>
                  </a:lnTo>
                  <a:lnTo>
                    <a:pt x="1979" y="488"/>
                  </a:lnTo>
                  <a:lnTo>
                    <a:pt x="1984" y="504"/>
                  </a:lnTo>
                  <a:lnTo>
                    <a:pt x="1984" y="511"/>
                  </a:lnTo>
                  <a:lnTo>
                    <a:pt x="1979" y="525"/>
                  </a:lnTo>
                  <a:lnTo>
                    <a:pt x="1971" y="531"/>
                  </a:lnTo>
                  <a:lnTo>
                    <a:pt x="1963" y="546"/>
                  </a:lnTo>
                  <a:lnTo>
                    <a:pt x="1956" y="571"/>
                  </a:lnTo>
                  <a:lnTo>
                    <a:pt x="1948" y="585"/>
                  </a:lnTo>
                  <a:lnTo>
                    <a:pt x="1948" y="598"/>
                  </a:lnTo>
                  <a:lnTo>
                    <a:pt x="1954" y="608"/>
                  </a:lnTo>
                  <a:lnTo>
                    <a:pt x="1965" y="635"/>
                  </a:lnTo>
                  <a:lnTo>
                    <a:pt x="1977" y="644"/>
                  </a:lnTo>
                  <a:lnTo>
                    <a:pt x="1986" y="660"/>
                  </a:lnTo>
                  <a:lnTo>
                    <a:pt x="1994" y="675"/>
                  </a:lnTo>
                  <a:lnTo>
                    <a:pt x="1990" y="695"/>
                  </a:lnTo>
                  <a:lnTo>
                    <a:pt x="1973" y="714"/>
                  </a:lnTo>
                  <a:lnTo>
                    <a:pt x="1957" y="724"/>
                  </a:lnTo>
                  <a:lnTo>
                    <a:pt x="1952" y="727"/>
                  </a:lnTo>
                  <a:lnTo>
                    <a:pt x="1948" y="739"/>
                  </a:lnTo>
                  <a:lnTo>
                    <a:pt x="1927" y="762"/>
                  </a:lnTo>
                  <a:lnTo>
                    <a:pt x="1896" y="772"/>
                  </a:lnTo>
                  <a:lnTo>
                    <a:pt x="1878" y="772"/>
                  </a:lnTo>
                  <a:lnTo>
                    <a:pt x="1853" y="801"/>
                  </a:lnTo>
                  <a:lnTo>
                    <a:pt x="1822" y="832"/>
                  </a:lnTo>
                  <a:lnTo>
                    <a:pt x="1822" y="861"/>
                  </a:lnTo>
                  <a:lnTo>
                    <a:pt x="1819" y="837"/>
                  </a:lnTo>
                  <a:lnTo>
                    <a:pt x="1822" y="880"/>
                  </a:lnTo>
                  <a:lnTo>
                    <a:pt x="1848" y="909"/>
                  </a:lnTo>
                  <a:lnTo>
                    <a:pt x="1875" y="917"/>
                  </a:lnTo>
                  <a:lnTo>
                    <a:pt x="1888" y="922"/>
                  </a:lnTo>
                  <a:lnTo>
                    <a:pt x="1894" y="934"/>
                  </a:lnTo>
                  <a:lnTo>
                    <a:pt x="1919" y="959"/>
                  </a:lnTo>
                  <a:lnTo>
                    <a:pt x="1932" y="982"/>
                  </a:lnTo>
                  <a:lnTo>
                    <a:pt x="1944" y="1009"/>
                  </a:lnTo>
                  <a:lnTo>
                    <a:pt x="1944" y="1050"/>
                  </a:lnTo>
                  <a:lnTo>
                    <a:pt x="1932" y="1084"/>
                  </a:lnTo>
                  <a:lnTo>
                    <a:pt x="1921" y="1113"/>
                  </a:lnTo>
                  <a:lnTo>
                    <a:pt x="1913" y="1154"/>
                  </a:lnTo>
                  <a:lnTo>
                    <a:pt x="1900" y="1185"/>
                  </a:lnTo>
                  <a:lnTo>
                    <a:pt x="1892" y="1202"/>
                  </a:lnTo>
                  <a:lnTo>
                    <a:pt x="1875" y="1210"/>
                  </a:lnTo>
                  <a:lnTo>
                    <a:pt x="1871" y="1218"/>
                  </a:lnTo>
                  <a:lnTo>
                    <a:pt x="1861" y="1241"/>
                  </a:lnTo>
                  <a:lnTo>
                    <a:pt x="1855" y="1299"/>
                  </a:lnTo>
                  <a:lnTo>
                    <a:pt x="1844" y="1328"/>
                  </a:lnTo>
                  <a:lnTo>
                    <a:pt x="1836" y="1362"/>
                  </a:lnTo>
                  <a:lnTo>
                    <a:pt x="1824" y="1368"/>
                  </a:lnTo>
                  <a:lnTo>
                    <a:pt x="1803" y="1370"/>
                  </a:lnTo>
                  <a:lnTo>
                    <a:pt x="1763" y="1376"/>
                  </a:lnTo>
                  <a:lnTo>
                    <a:pt x="1736" y="1376"/>
                  </a:lnTo>
                  <a:lnTo>
                    <a:pt x="1689" y="1368"/>
                  </a:lnTo>
                  <a:lnTo>
                    <a:pt x="1660" y="1376"/>
                  </a:lnTo>
                  <a:lnTo>
                    <a:pt x="1632" y="1389"/>
                  </a:lnTo>
                  <a:lnTo>
                    <a:pt x="1599" y="1387"/>
                  </a:lnTo>
                  <a:lnTo>
                    <a:pt x="1531" y="1385"/>
                  </a:lnTo>
                  <a:lnTo>
                    <a:pt x="1512" y="1380"/>
                  </a:lnTo>
                  <a:lnTo>
                    <a:pt x="1483" y="1385"/>
                  </a:lnTo>
                  <a:lnTo>
                    <a:pt x="1466" y="1389"/>
                  </a:lnTo>
                  <a:lnTo>
                    <a:pt x="1462" y="1389"/>
                  </a:lnTo>
                  <a:lnTo>
                    <a:pt x="1441" y="1397"/>
                  </a:lnTo>
                  <a:lnTo>
                    <a:pt x="1423" y="1403"/>
                  </a:lnTo>
                  <a:lnTo>
                    <a:pt x="1410" y="1416"/>
                  </a:lnTo>
                  <a:lnTo>
                    <a:pt x="1394" y="1422"/>
                  </a:lnTo>
                  <a:lnTo>
                    <a:pt x="1385" y="1422"/>
                  </a:lnTo>
                  <a:lnTo>
                    <a:pt x="1371" y="1416"/>
                  </a:lnTo>
                  <a:lnTo>
                    <a:pt x="1364" y="1411"/>
                  </a:lnTo>
                  <a:lnTo>
                    <a:pt x="1352" y="1411"/>
                  </a:lnTo>
                  <a:lnTo>
                    <a:pt x="1340" y="1420"/>
                  </a:lnTo>
                  <a:lnTo>
                    <a:pt x="1329" y="1430"/>
                  </a:lnTo>
                  <a:lnTo>
                    <a:pt x="1321" y="1445"/>
                  </a:lnTo>
                  <a:lnTo>
                    <a:pt x="1311" y="1457"/>
                  </a:lnTo>
                  <a:lnTo>
                    <a:pt x="1298" y="1468"/>
                  </a:lnTo>
                  <a:lnTo>
                    <a:pt x="1284" y="1486"/>
                  </a:lnTo>
                  <a:lnTo>
                    <a:pt x="1265" y="1499"/>
                  </a:lnTo>
                  <a:lnTo>
                    <a:pt x="1240" y="1507"/>
                  </a:lnTo>
                  <a:lnTo>
                    <a:pt x="1215" y="1528"/>
                  </a:lnTo>
                  <a:lnTo>
                    <a:pt x="1207" y="1521"/>
                  </a:lnTo>
                  <a:lnTo>
                    <a:pt x="1190" y="1503"/>
                  </a:lnTo>
                  <a:lnTo>
                    <a:pt x="1173" y="1499"/>
                  </a:lnTo>
                  <a:lnTo>
                    <a:pt x="1159" y="1505"/>
                  </a:lnTo>
                  <a:lnTo>
                    <a:pt x="1130" y="1511"/>
                  </a:lnTo>
                  <a:lnTo>
                    <a:pt x="1115" y="1522"/>
                  </a:lnTo>
                  <a:lnTo>
                    <a:pt x="1107" y="1542"/>
                  </a:lnTo>
                  <a:lnTo>
                    <a:pt x="1094" y="1573"/>
                  </a:lnTo>
                  <a:lnTo>
                    <a:pt x="1111" y="1599"/>
                  </a:lnTo>
                  <a:lnTo>
                    <a:pt x="1116" y="1610"/>
                  </a:lnTo>
                  <a:lnTo>
                    <a:pt x="1146" y="1629"/>
                  </a:lnTo>
                  <a:lnTo>
                    <a:pt x="1151" y="1660"/>
                  </a:lnTo>
                  <a:lnTo>
                    <a:pt x="1134" y="1682"/>
                  </a:lnTo>
                  <a:lnTo>
                    <a:pt x="1114" y="1677"/>
                  </a:lnTo>
                  <a:lnTo>
                    <a:pt x="1093" y="1691"/>
                  </a:lnTo>
                  <a:lnTo>
                    <a:pt x="1076" y="1706"/>
                  </a:lnTo>
                  <a:lnTo>
                    <a:pt x="1069" y="1732"/>
                  </a:lnTo>
                  <a:lnTo>
                    <a:pt x="1046" y="1751"/>
                  </a:lnTo>
                  <a:lnTo>
                    <a:pt x="1025" y="1766"/>
                  </a:lnTo>
                  <a:lnTo>
                    <a:pt x="1006" y="1772"/>
                  </a:lnTo>
                  <a:lnTo>
                    <a:pt x="990" y="1787"/>
                  </a:lnTo>
                  <a:lnTo>
                    <a:pt x="976" y="1817"/>
                  </a:lnTo>
                  <a:lnTo>
                    <a:pt x="949" y="1809"/>
                  </a:lnTo>
                  <a:lnTo>
                    <a:pt x="929" y="1797"/>
                  </a:lnTo>
                  <a:lnTo>
                    <a:pt x="914" y="1781"/>
                  </a:lnTo>
                  <a:lnTo>
                    <a:pt x="901" y="1741"/>
                  </a:lnTo>
                  <a:lnTo>
                    <a:pt x="878" y="1695"/>
                  </a:lnTo>
                  <a:lnTo>
                    <a:pt x="868" y="1646"/>
                  </a:lnTo>
                  <a:lnTo>
                    <a:pt x="854" y="1625"/>
                  </a:lnTo>
                  <a:lnTo>
                    <a:pt x="846" y="1605"/>
                  </a:lnTo>
                  <a:lnTo>
                    <a:pt x="816" y="1605"/>
                  </a:lnTo>
                  <a:lnTo>
                    <a:pt x="785" y="1607"/>
                  </a:lnTo>
                  <a:lnTo>
                    <a:pt x="775" y="1661"/>
                  </a:lnTo>
                  <a:lnTo>
                    <a:pt x="728" y="1636"/>
                  </a:lnTo>
                  <a:lnTo>
                    <a:pt x="703" y="1654"/>
                  </a:lnTo>
                  <a:lnTo>
                    <a:pt x="668" y="1666"/>
                  </a:lnTo>
                  <a:lnTo>
                    <a:pt x="642" y="1652"/>
                  </a:lnTo>
                  <a:lnTo>
                    <a:pt x="626" y="1640"/>
                  </a:lnTo>
                  <a:lnTo>
                    <a:pt x="605" y="1639"/>
                  </a:lnTo>
                  <a:lnTo>
                    <a:pt x="581" y="1653"/>
                  </a:lnTo>
                  <a:lnTo>
                    <a:pt x="546" y="1665"/>
                  </a:lnTo>
                  <a:lnTo>
                    <a:pt x="529" y="1663"/>
                  </a:lnTo>
                  <a:lnTo>
                    <a:pt x="539" y="1634"/>
                  </a:lnTo>
                  <a:lnTo>
                    <a:pt x="551" y="1624"/>
                  </a:lnTo>
                  <a:lnTo>
                    <a:pt x="542" y="1604"/>
                  </a:lnTo>
                  <a:lnTo>
                    <a:pt x="529" y="1584"/>
                  </a:lnTo>
                  <a:lnTo>
                    <a:pt x="513" y="1594"/>
                  </a:lnTo>
                  <a:lnTo>
                    <a:pt x="459" y="1594"/>
                  </a:lnTo>
                  <a:lnTo>
                    <a:pt x="440" y="1602"/>
                  </a:lnTo>
                  <a:lnTo>
                    <a:pt x="426" y="1613"/>
                  </a:lnTo>
                  <a:lnTo>
                    <a:pt x="414" y="1616"/>
                  </a:lnTo>
                  <a:lnTo>
                    <a:pt x="397" y="1654"/>
                  </a:lnTo>
                  <a:lnTo>
                    <a:pt x="360" y="1688"/>
                  </a:lnTo>
                  <a:lnTo>
                    <a:pt x="352" y="1733"/>
                  </a:lnTo>
                  <a:lnTo>
                    <a:pt x="344" y="1773"/>
                  </a:lnTo>
                  <a:lnTo>
                    <a:pt x="359" y="1827"/>
                  </a:lnTo>
                  <a:lnTo>
                    <a:pt x="335" y="1882"/>
                  </a:lnTo>
                  <a:lnTo>
                    <a:pt x="349" y="1891"/>
                  </a:lnTo>
                  <a:lnTo>
                    <a:pt x="367" y="1918"/>
                  </a:lnTo>
                  <a:lnTo>
                    <a:pt x="377" y="1933"/>
                  </a:lnTo>
                  <a:lnTo>
                    <a:pt x="377" y="1966"/>
                  </a:lnTo>
                  <a:lnTo>
                    <a:pt x="364" y="2005"/>
                  </a:lnTo>
                  <a:lnTo>
                    <a:pt x="385" y="2050"/>
                  </a:lnTo>
                  <a:lnTo>
                    <a:pt x="380" y="2060"/>
                  </a:lnTo>
                  <a:lnTo>
                    <a:pt x="322" y="2072"/>
                  </a:lnTo>
                  <a:lnTo>
                    <a:pt x="316" y="2099"/>
                  </a:lnTo>
                  <a:lnTo>
                    <a:pt x="299" y="2121"/>
                  </a:lnTo>
                  <a:lnTo>
                    <a:pt x="270" y="2129"/>
                  </a:lnTo>
                  <a:lnTo>
                    <a:pt x="259" y="2149"/>
                  </a:lnTo>
                  <a:lnTo>
                    <a:pt x="214" y="2144"/>
                  </a:lnTo>
                  <a:lnTo>
                    <a:pt x="198" y="2157"/>
                  </a:lnTo>
                  <a:lnTo>
                    <a:pt x="157" y="2171"/>
                  </a:lnTo>
                  <a:lnTo>
                    <a:pt x="148" y="2218"/>
                  </a:lnTo>
                  <a:lnTo>
                    <a:pt x="114" y="2203"/>
                  </a:lnTo>
                  <a:lnTo>
                    <a:pt x="74" y="2195"/>
                  </a:lnTo>
                  <a:lnTo>
                    <a:pt x="54" y="2186"/>
                  </a:lnTo>
                  <a:lnTo>
                    <a:pt x="31" y="2163"/>
                  </a:lnTo>
                  <a:lnTo>
                    <a:pt x="0" y="2145"/>
                  </a:lnTo>
                  <a:lnTo>
                    <a:pt x="4" y="2041"/>
                  </a:lnTo>
                  <a:lnTo>
                    <a:pt x="13" y="2030"/>
                  </a:lnTo>
                  <a:lnTo>
                    <a:pt x="14" y="1973"/>
                  </a:lnTo>
                  <a:lnTo>
                    <a:pt x="52" y="1897"/>
                  </a:lnTo>
                  <a:lnTo>
                    <a:pt x="64" y="1845"/>
                  </a:lnTo>
                  <a:lnTo>
                    <a:pt x="67" y="1781"/>
                  </a:lnTo>
                  <a:lnTo>
                    <a:pt x="46" y="1737"/>
                  </a:lnTo>
                  <a:lnTo>
                    <a:pt x="22" y="1713"/>
                  </a:lnTo>
                  <a:lnTo>
                    <a:pt x="35" y="1705"/>
                  </a:lnTo>
                  <a:lnTo>
                    <a:pt x="72" y="1707"/>
                  </a:lnTo>
                  <a:lnTo>
                    <a:pt x="107" y="1694"/>
                  </a:lnTo>
                  <a:lnTo>
                    <a:pt x="155" y="1645"/>
                  </a:lnTo>
                  <a:lnTo>
                    <a:pt x="181" y="1606"/>
                  </a:lnTo>
                  <a:lnTo>
                    <a:pt x="212" y="1568"/>
                  </a:lnTo>
                  <a:lnTo>
                    <a:pt x="222" y="1570"/>
                  </a:lnTo>
                  <a:lnTo>
                    <a:pt x="248" y="1528"/>
                  </a:lnTo>
                  <a:lnTo>
                    <a:pt x="268" y="1480"/>
                  </a:lnTo>
                  <a:lnTo>
                    <a:pt x="260" y="1449"/>
                  </a:lnTo>
                  <a:lnTo>
                    <a:pt x="272" y="1421"/>
                  </a:lnTo>
                  <a:lnTo>
                    <a:pt x="281" y="1387"/>
                  </a:lnTo>
                  <a:lnTo>
                    <a:pt x="305" y="1347"/>
                  </a:lnTo>
                  <a:lnTo>
                    <a:pt x="305" y="1349"/>
                  </a:lnTo>
                  <a:lnTo>
                    <a:pt x="301" y="1349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4B6F00"/>
              </a:prstShdw>
            </a:effectLst>
          </p:spPr>
          <p:txBody>
            <a:bodyPr/>
            <a:lstStyle/>
            <a:p>
              <a:endParaRPr lang="pt-PT"/>
            </a:p>
          </p:txBody>
        </p:sp>
        <p:sp>
          <p:nvSpPr>
            <p:cNvPr id="11" name="Rectangle 139"/>
            <p:cNvSpPr>
              <a:spLocks noChangeArrowheads="1"/>
            </p:cNvSpPr>
            <p:nvPr/>
          </p:nvSpPr>
          <p:spPr bwMode="auto">
            <a:xfrm>
              <a:off x="3755" y="1473"/>
              <a:ext cx="773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pt-PT" dirty="0" smtClean="0">
                  <a:solidFill>
                    <a:srgbClr val="F8F8F8"/>
                  </a:solidFill>
                </a:rPr>
                <a:t>Centro</a:t>
              </a:r>
              <a:endParaRPr lang="en-GB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4" name="Group 172"/>
          <p:cNvGrpSpPr>
            <a:grpSpLocks/>
          </p:cNvGrpSpPr>
          <p:nvPr/>
        </p:nvGrpSpPr>
        <p:grpSpPr bwMode="auto">
          <a:xfrm>
            <a:off x="6685532" y="3820618"/>
            <a:ext cx="1706563" cy="2254721"/>
            <a:chOff x="3428" y="1968"/>
            <a:chExt cx="1281" cy="1571"/>
          </a:xfrm>
          <a:solidFill>
            <a:srgbClr val="FF6600"/>
          </a:solidFill>
        </p:grpSpPr>
        <p:sp>
          <p:nvSpPr>
            <p:cNvPr id="13" name="Freeform 132"/>
            <p:cNvSpPr>
              <a:spLocks/>
            </p:cNvSpPr>
            <p:nvPr/>
          </p:nvSpPr>
          <p:spPr bwMode="auto">
            <a:xfrm>
              <a:off x="3428" y="1968"/>
              <a:ext cx="1281" cy="1571"/>
            </a:xfrm>
            <a:custGeom>
              <a:avLst/>
              <a:gdLst>
                <a:gd name="T0" fmla="*/ 17 w 1621"/>
                <a:gd name="T1" fmla="*/ 1 h 2334"/>
                <a:gd name="T2" fmla="*/ 19 w 1621"/>
                <a:gd name="T3" fmla="*/ 1 h 2334"/>
                <a:gd name="T4" fmla="*/ 20 w 1621"/>
                <a:gd name="T5" fmla="*/ 1 h 2334"/>
                <a:gd name="T6" fmla="*/ 21 w 1621"/>
                <a:gd name="T7" fmla="*/ 1 h 2334"/>
                <a:gd name="T8" fmla="*/ 22 w 1621"/>
                <a:gd name="T9" fmla="*/ 1 h 2334"/>
                <a:gd name="T10" fmla="*/ 23 w 1621"/>
                <a:gd name="T11" fmla="*/ 1 h 2334"/>
                <a:gd name="T12" fmla="*/ 23 w 1621"/>
                <a:gd name="T13" fmla="*/ 1 h 2334"/>
                <a:gd name="T14" fmla="*/ 22 w 1621"/>
                <a:gd name="T15" fmla="*/ 1 h 2334"/>
                <a:gd name="T16" fmla="*/ 21 w 1621"/>
                <a:gd name="T17" fmla="*/ 1 h 2334"/>
                <a:gd name="T18" fmla="*/ 21 w 1621"/>
                <a:gd name="T19" fmla="*/ 1 h 2334"/>
                <a:gd name="T20" fmla="*/ 20 w 1621"/>
                <a:gd name="T21" fmla="*/ 1 h 2334"/>
                <a:gd name="T22" fmla="*/ 19 w 1621"/>
                <a:gd name="T23" fmla="*/ 1 h 2334"/>
                <a:gd name="T24" fmla="*/ 19 w 1621"/>
                <a:gd name="T25" fmla="*/ 1 h 2334"/>
                <a:gd name="T26" fmla="*/ 19 w 1621"/>
                <a:gd name="T27" fmla="*/ 1 h 2334"/>
                <a:gd name="T28" fmla="*/ 20 w 1621"/>
                <a:gd name="T29" fmla="*/ 1 h 2334"/>
                <a:gd name="T30" fmla="*/ 21 w 1621"/>
                <a:gd name="T31" fmla="*/ 1 h 2334"/>
                <a:gd name="T32" fmla="*/ 21 w 1621"/>
                <a:gd name="T33" fmla="*/ 1 h 2334"/>
                <a:gd name="T34" fmla="*/ 22 w 1621"/>
                <a:gd name="T35" fmla="*/ 1 h 2334"/>
                <a:gd name="T36" fmla="*/ 21 w 1621"/>
                <a:gd name="T37" fmla="*/ 1 h 2334"/>
                <a:gd name="T38" fmla="*/ 20 w 1621"/>
                <a:gd name="T39" fmla="*/ 1 h 2334"/>
                <a:gd name="T40" fmla="*/ 19 w 1621"/>
                <a:gd name="T41" fmla="*/ 1 h 2334"/>
                <a:gd name="T42" fmla="*/ 17 w 1621"/>
                <a:gd name="T43" fmla="*/ 1 h 2334"/>
                <a:gd name="T44" fmla="*/ 17 w 1621"/>
                <a:gd name="T45" fmla="*/ 1 h 2334"/>
                <a:gd name="T46" fmla="*/ 15 w 1621"/>
                <a:gd name="T47" fmla="*/ 1 h 2334"/>
                <a:gd name="T48" fmla="*/ 13 w 1621"/>
                <a:gd name="T49" fmla="*/ 1 h 2334"/>
                <a:gd name="T50" fmla="*/ 13 w 1621"/>
                <a:gd name="T51" fmla="*/ 1 h 2334"/>
                <a:gd name="T52" fmla="*/ 12 w 1621"/>
                <a:gd name="T53" fmla="*/ 1 h 2334"/>
                <a:gd name="T54" fmla="*/ 10 w 1621"/>
                <a:gd name="T55" fmla="*/ 1 h 2334"/>
                <a:gd name="T56" fmla="*/ 9 w 1621"/>
                <a:gd name="T57" fmla="*/ 1 h 2334"/>
                <a:gd name="T58" fmla="*/ 8 w 1621"/>
                <a:gd name="T59" fmla="*/ 1 h 2334"/>
                <a:gd name="T60" fmla="*/ 4 w 1621"/>
                <a:gd name="T61" fmla="*/ 1 h 2334"/>
                <a:gd name="T62" fmla="*/ 3 w 1621"/>
                <a:gd name="T63" fmla="*/ 1 h 2334"/>
                <a:gd name="T64" fmla="*/ 2 w 1621"/>
                <a:gd name="T65" fmla="*/ 1 h 2334"/>
                <a:gd name="T66" fmla="*/ 2 w 1621"/>
                <a:gd name="T67" fmla="*/ 1 h 2334"/>
                <a:gd name="T68" fmla="*/ 2 w 1621"/>
                <a:gd name="T69" fmla="*/ 1 h 2334"/>
                <a:gd name="T70" fmla="*/ 3 w 1621"/>
                <a:gd name="T71" fmla="*/ 1 h 2334"/>
                <a:gd name="T72" fmla="*/ 5 w 1621"/>
                <a:gd name="T73" fmla="*/ 1 h 2334"/>
                <a:gd name="T74" fmla="*/ 5 w 1621"/>
                <a:gd name="T75" fmla="*/ 1 h 2334"/>
                <a:gd name="T76" fmla="*/ 4 w 1621"/>
                <a:gd name="T77" fmla="*/ 1 h 2334"/>
                <a:gd name="T78" fmla="*/ 4 w 1621"/>
                <a:gd name="T79" fmla="*/ 1 h 2334"/>
                <a:gd name="T80" fmla="*/ 2 w 1621"/>
                <a:gd name="T81" fmla="*/ 1 h 2334"/>
                <a:gd name="T82" fmla="*/ 4 w 1621"/>
                <a:gd name="T83" fmla="*/ 1 h 2334"/>
                <a:gd name="T84" fmla="*/ 2 w 1621"/>
                <a:gd name="T85" fmla="*/ 1 h 2334"/>
                <a:gd name="T86" fmla="*/ 2 w 1621"/>
                <a:gd name="T87" fmla="*/ 1 h 2334"/>
                <a:gd name="T88" fmla="*/ 2 w 1621"/>
                <a:gd name="T89" fmla="*/ 1 h 2334"/>
                <a:gd name="T90" fmla="*/ 2 w 1621"/>
                <a:gd name="T91" fmla="*/ 1 h 2334"/>
                <a:gd name="T92" fmla="*/ 2 w 1621"/>
                <a:gd name="T93" fmla="*/ 1 h 2334"/>
                <a:gd name="T94" fmla="*/ 2 w 1621"/>
                <a:gd name="T95" fmla="*/ 1 h 2334"/>
                <a:gd name="T96" fmla="*/ 2 w 1621"/>
                <a:gd name="T97" fmla="*/ 1 h 2334"/>
                <a:gd name="T98" fmla="*/ 2 w 1621"/>
                <a:gd name="T99" fmla="*/ 1 h 2334"/>
                <a:gd name="T100" fmla="*/ 2 w 1621"/>
                <a:gd name="T101" fmla="*/ 2 h 2334"/>
                <a:gd name="T102" fmla="*/ 3 w 1621"/>
                <a:gd name="T103" fmla="*/ 2 h 2334"/>
                <a:gd name="T104" fmla="*/ 5 w 1621"/>
                <a:gd name="T105" fmla="*/ 2 h 2334"/>
                <a:gd name="T106" fmla="*/ 7 w 1621"/>
                <a:gd name="T107" fmla="*/ 2 h 2334"/>
                <a:gd name="T108" fmla="*/ 9 w 1621"/>
                <a:gd name="T109" fmla="*/ 2 h 2334"/>
                <a:gd name="T110" fmla="*/ 13 w 1621"/>
                <a:gd name="T111" fmla="*/ 2 h 2334"/>
                <a:gd name="T112" fmla="*/ 13 w 1621"/>
                <a:gd name="T113" fmla="*/ 2 h 2334"/>
                <a:gd name="T114" fmla="*/ 16 w 1621"/>
                <a:gd name="T115" fmla="*/ 2 h 2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21"/>
                <a:gd name="T175" fmla="*/ 0 h 2334"/>
                <a:gd name="T176" fmla="*/ 1621 w 1621"/>
                <a:gd name="T177" fmla="*/ 2334 h 2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21" h="2334">
                  <a:moveTo>
                    <a:pt x="1187" y="2120"/>
                  </a:moveTo>
                  <a:lnTo>
                    <a:pt x="1187" y="2091"/>
                  </a:lnTo>
                  <a:lnTo>
                    <a:pt x="1193" y="2066"/>
                  </a:lnTo>
                  <a:lnTo>
                    <a:pt x="1196" y="2043"/>
                  </a:lnTo>
                  <a:lnTo>
                    <a:pt x="1203" y="2025"/>
                  </a:lnTo>
                  <a:lnTo>
                    <a:pt x="1218" y="2004"/>
                  </a:lnTo>
                  <a:lnTo>
                    <a:pt x="1226" y="1979"/>
                  </a:lnTo>
                  <a:lnTo>
                    <a:pt x="1233" y="1962"/>
                  </a:lnTo>
                  <a:lnTo>
                    <a:pt x="1237" y="1949"/>
                  </a:lnTo>
                  <a:lnTo>
                    <a:pt x="1242" y="1930"/>
                  </a:lnTo>
                  <a:lnTo>
                    <a:pt x="1242" y="1912"/>
                  </a:lnTo>
                  <a:lnTo>
                    <a:pt x="1255" y="1895"/>
                  </a:lnTo>
                  <a:lnTo>
                    <a:pt x="1288" y="1865"/>
                  </a:lnTo>
                  <a:lnTo>
                    <a:pt x="1315" y="1829"/>
                  </a:lnTo>
                  <a:lnTo>
                    <a:pt x="1344" y="1798"/>
                  </a:lnTo>
                  <a:lnTo>
                    <a:pt x="1353" y="1783"/>
                  </a:lnTo>
                  <a:lnTo>
                    <a:pt x="1361" y="1760"/>
                  </a:lnTo>
                  <a:lnTo>
                    <a:pt x="1366" y="1737"/>
                  </a:lnTo>
                  <a:lnTo>
                    <a:pt x="1366" y="1716"/>
                  </a:lnTo>
                  <a:lnTo>
                    <a:pt x="1369" y="1716"/>
                  </a:lnTo>
                  <a:lnTo>
                    <a:pt x="1370" y="1686"/>
                  </a:lnTo>
                  <a:lnTo>
                    <a:pt x="1374" y="1673"/>
                  </a:lnTo>
                  <a:lnTo>
                    <a:pt x="1380" y="1659"/>
                  </a:lnTo>
                  <a:lnTo>
                    <a:pt x="1380" y="1651"/>
                  </a:lnTo>
                  <a:lnTo>
                    <a:pt x="1388" y="1646"/>
                  </a:lnTo>
                  <a:lnTo>
                    <a:pt x="1399" y="1640"/>
                  </a:lnTo>
                  <a:lnTo>
                    <a:pt x="1426" y="1637"/>
                  </a:lnTo>
                  <a:lnTo>
                    <a:pt x="1457" y="1637"/>
                  </a:lnTo>
                  <a:lnTo>
                    <a:pt x="1475" y="1624"/>
                  </a:lnTo>
                  <a:lnTo>
                    <a:pt x="1488" y="1615"/>
                  </a:lnTo>
                  <a:lnTo>
                    <a:pt x="1505" y="1602"/>
                  </a:lnTo>
                  <a:lnTo>
                    <a:pt x="1518" y="1604"/>
                  </a:lnTo>
                  <a:lnTo>
                    <a:pt x="1524" y="1613"/>
                  </a:lnTo>
                  <a:lnTo>
                    <a:pt x="1534" y="1618"/>
                  </a:lnTo>
                  <a:lnTo>
                    <a:pt x="1540" y="1623"/>
                  </a:lnTo>
                  <a:lnTo>
                    <a:pt x="1551" y="1621"/>
                  </a:lnTo>
                  <a:lnTo>
                    <a:pt x="1561" y="1611"/>
                  </a:lnTo>
                  <a:lnTo>
                    <a:pt x="1577" y="1594"/>
                  </a:lnTo>
                  <a:lnTo>
                    <a:pt x="1584" y="1578"/>
                  </a:lnTo>
                  <a:lnTo>
                    <a:pt x="1591" y="1557"/>
                  </a:lnTo>
                  <a:lnTo>
                    <a:pt x="1591" y="1538"/>
                  </a:lnTo>
                  <a:lnTo>
                    <a:pt x="1594" y="1517"/>
                  </a:lnTo>
                  <a:lnTo>
                    <a:pt x="1604" y="1511"/>
                  </a:lnTo>
                  <a:lnTo>
                    <a:pt x="1607" y="1504"/>
                  </a:lnTo>
                  <a:lnTo>
                    <a:pt x="1607" y="1494"/>
                  </a:lnTo>
                  <a:lnTo>
                    <a:pt x="1596" y="1484"/>
                  </a:lnTo>
                  <a:lnTo>
                    <a:pt x="1604" y="1472"/>
                  </a:lnTo>
                  <a:lnTo>
                    <a:pt x="1613" y="1463"/>
                  </a:lnTo>
                  <a:lnTo>
                    <a:pt x="1618" y="1445"/>
                  </a:lnTo>
                  <a:lnTo>
                    <a:pt x="1621" y="1440"/>
                  </a:lnTo>
                  <a:lnTo>
                    <a:pt x="1619" y="1431"/>
                  </a:lnTo>
                  <a:lnTo>
                    <a:pt x="1619" y="1423"/>
                  </a:lnTo>
                  <a:lnTo>
                    <a:pt x="1613" y="1420"/>
                  </a:lnTo>
                  <a:lnTo>
                    <a:pt x="1596" y="1420"/>
                  </a:lnTo>
                  <a:lnTo>
                    <a:pt x="1580" y="1426"/>
                  </a:lnTo>
                  <a:lnTo>
                    <a:pt x="1567" y="1428"/>
                  </a:lnTo>
                  <a:lnTo>
                    <a:pt x="1561" y="1440"/>
                  </a:lnTo>
                  <a:lnTo>
                    <a:pt x="1548" y="1442"/>
                  </a:lnTo>
                  <a:lnTo>
                    <a:pt x="1540" y="1451"/>
                  </a:lnTo>
                  <a:lnTo>
                    <a:pt x="1524" y="1455"/>
                  </a:lnTo>
                  <a:lnTo>
                    <a:pt x="1507" y="1453"/>
                  </a:lnTo>
                  <a:lnTo>
                    <a:pt x="1505" y="1447"/>
                  </a:lnTo>
                  <a:lnTo>
                    <a:pt x="1499" y="1442"/>
                  </a:lnTo>
                  <a:lnTo>
                    <a:pt x="1486" y="1436"/>
                  </a:lnTo>
                  <a:lnTo>
                    <a:pt x="1478" y="1426"/>
                  </a:lnTo>
                  <a:lnTo>
                    <a:pt x="1475" y="1410"/>
                  </a:lnTo>
                  <a:lnTo>
                    <a:pt x="1463" y="1399"/>
                  </a:lnTo>
                  <a:lnTo>
                    <a:pt x="1463" y="1390"/>
                  </a:lnTo>
                  <a:lnTo>
                    <a:pt x="1457" y="1383"/>
                  </a:lnTo>
                  <a:lnTo>
                    <a:pt x="1447" y="1377"/>
                  </a:lnTo>
                  <a:lnTo>
                    <a:pt x="1442" y="1355"/>
                  </a:lnTo>
                  <a:lnTo>
                    <a:pt x="1436" y="1344"/>
                  </a:lnTo>
                  <a:lnTo>
                    <a:pt x="1423" y="1324"/>
                  </a:lnTo>
                  <a:lnTo>
                    <a:pt x="1417" y="1312"/>
                  </a:lnTo>
                  <a:lnTo>
                    <a:pt x="1397" y="1295"/>
                  </a:lnTo>
                  <a:lnTo>
                    <a:pt x="1383" y="1282"/>
                  </a:lnTo>
                  <a:lnTo>
                    <a:pt x="1380" y="1272"/>
                  </a:lnTo>
                  <a:lnTo>
                    <a:pt x="1369" y="1257"/>
                  </a:lnTo>
                  <a:lnTo>
                    <a:pt x="1349" y="1239"/>
                  </a:lnTo>
                  <a:lnTo>
                    <a:pt x="1337" y="1222"/>
                  </a:lnTo>
                  <a:lnTo>
                    <a:pt x="1328" y="1204"/>
                  </a:lnTo>
                  <a:lnTo>
                    <a:pt x="1317" y="1191"/>
                  </a:lnTo>
                  <a:lnTo>
                    <a:pt x="1312" y="1184"/>
                  </a:lnTo>
                  <a:lnTo>
                    <a:pt x="1310" y="1166"/>
                  </a:lnTo>
                  <a:lnTo>
                    <a:pt x="1309" y="1144"/>
                  </a:lnTo>
                  <a:lnTo>
                    <a:pt x="1310" y="1120"/>
                  </a:lnTo>
                  <a:lnTo>
                    <a:pt x="1315" y="1112"/>
                  </a:lnTo>
                  <a:lnTo>
                    <a:pt x="1320" y="1101"/>
                  </a:lnTo>
                  <a:lnTo>
                    <a:pt x="1326" y="1079"/>
                  </a:lnTo>
                  <a:lnTo>
                    <a:pt x="1331" y="1062"/>
                  </a:lnTo>
                  <a:lnTo>
                    <a:pt x="1336" y="1052"/>
                  </a:lnTo>
                  <a:lnTo>
                    <a:pt x="1345" y="1035"/>
                  </a:lnTo>
                  <a:lnTo>
                    <a:pt x="1353" y="1022"/>
                  </a:lnTo>
                  <a:lnTo>
                    <a:pt x="1353" y="1004"/>
                  </a:lnTo>
                  <a:lnTo>
                    <a:pt x="1347" y="995"/>
                  </a:lnTo>
                  <a:lnTo>
                    <a:pt x="1344" y="979"/>
                  </a:lnTo>
                  <a:lnTo>
                    <a:pt x="1337" y="957"/>
                  </a:lnTo>
                  <a:lnTo>
                    <a:pt x="1339" y="944"/>
                  </a:lnTo>
                  <a:lnTo>
                    <a:pt x="1347" y="927"/>
                  </a:lnTo>
                  <a:lnTo>
                    <a:pt x="1355" y="917"/>
                  </a:lnTo>
                  <a:lnTo>
                    <a:pt x="1353" y="911"/>
                  </a:lnTo>
                  <a:lnTo>
                    <a:pt x="1345" y="911"/>
                  </a:lnTo>
                  <a:lnTo>
                    <a:pt x="1336" y="908"/>
                  </a:lnTo>
                  <a:lnTo>
                    <a:pt x="1344" y="894"/>
                  </a:lnTo>
                  <a:lnTo>
                    <a:pt x="1358" y="881"/>
                  </a:lnTo>
                  <a:lnTo>
                    <a:pt x="1377" y="870"/>
                  </a:lnTo>
                  <a:lnTo>
                    <a:pt x="1390" y="857"/>
                  </a:lnTo>
                  <a:lnTo>
                    <a:pt x="1405" y="856"/>
                  </a:lnTo>
                  <a:lnTo>
                    <a:pt x="1417" y="843"/>
                  </a:lnTo>
                  <a:lnTo>
                    <a:pt x="1431" y="837"/>
                  </a:lnTo>
                  <a:lnTo>
                    <a:pt x="1464" y="803"/>
                  </a:lnTo>
                  <a:lnTo>
                    <a:pt x="1477" y="798"/>
                  </a:lnTo>
                  <a:lnTo>
                    <a:pt x="1490" y="792"/>
                  </a:lnTo>
                  <a:lnTo>
                    <a:pt x="1491" y="781"/>
                  </a:lnTo>
                  <a:lnTo>
                    <a:pt x="1499" y="764"/>
                  </a:lnTo>
                  <a:lnTo>
                    <a:pt x="1504" y="746"/>
                  </a:lnTo>
                  <a:lnTo>
                    <a:pt x="1499" y="734"/>
                  </a:lnTo>
                  <a:lnTo>
                    <a:pt x="1497" y="729"/>
                  </a:lnTo>
                  <a:lnTo>
                    <a:pt x="1509" y="716"/>
                  </a:lnTo>
                  <a:lnTo>
                    <a:pt x="1521" y="697"/>
                  </a:lnTo>
                  <a:lnTo>
                    <a:pt x="1531" y="688"/>
                  </a:lnTo>
                  <a:lnTo>
                    <a:pt x="1537" y="672"/>
                  </a:lnTo>
                  <a:lnTo>
                    <a:pt x="1558" y="650"/>
                  </a:lnTo>
                  <a:lnTo>
                    <a:pt x="1564" y="617"/>
                  </a:lnTo>
                  <a:lnTo>
                    <a:pt x="1569" y="607"/>
                  </a:lnTo>
                  <a:lnTo>
                    <a:pt x="1577" y="591"/>
                  </a:lnTo>
                  <a:lnTo>
                    <a:pt x="1573" y="580"/>
                  </a:lnTo>
                  <a:lnTo>
                    <a:pt x="1556" y="564"/>
                  </a:lnTo>
                  <a:lnTo>
                    <a:pt x="1542" y="543"/>
                  </a:lnTo>
                  <a:lnTo>
                    <a:pt x="1532" y="537"/>
                  </a:lnTo>
                  <a:lnTo>
                    <a:pt x="1496" y="528"/>
                  </a:lnTo>
                  <a:lnTo>
                    <a:pt x="1484" y="531"/>
                  </a:lnTo>
                  <a:lnTo>
                    <a:pt x="1477" y="537"/>
                  </a:lnTo>
                  <a:lnTo>
                    <a:pt x="1457" y="537"/>
                  </a:lnTo>
                  <a:lnTo>
                    <a:pt x="1437" y="528"/>
                  </a:lnTo>
                  <a:lnTo>
                    <a:pt x="1432" y="518"/>
                  </a:lnTo>
                  <a:lnTo>
                    <a:pt x="1432" y="488"/>
                  </a:lnTo>
                  <a:lnTo>
                    <a:pt x="1424" y="476"/>
                  </a:lnTo>
                  <a:lnTo>
                    <a:pt x="1424" y="474"/>
                  </a:lnTo>
                  <a:lnTo>
                    <a:pt x="1409" y="458"/>
                  </a:lnTo>
                  <a:lnTo>
                    <a:pt x="1393" y="451"/>
                  </a:lnTo>
                  <a:lnTo>
                    <a:pt x="1369" y="436"/>
                  </a:lnTo>
                  <a:lnTo>
                    <a:pt x="1356" y="430"/>
                  </a:lnTo>
                  <a:lnTo>
                    <a:pt x="1353" y="415"/>
                  </a:lnTo>
                  <a:lnTo>
                    <a:pt x="1337" y="345"/>
                  </a:lnTo>
                  <a:lnTo>
                    <a:pt x="1326" y="336"/>
                  </a:lnTo>
                  <a:lnTo>
                    <a:pt x="1317" y="318"/>
                  </a:lnTo>
                  <a:lnTo>
                    <a:pt x="1299" y="295"/>
                  </a:lnTo>
                  <a:lnTo>
                    <a:pt x="1295" y="264"/>
                  </a:lnTo>
                  <a:lnTo>
                    <a:pt x="1290" y="204"/>
                  </a:lnTo>
                  <a:lnTo>
                    <a:pt x="1283" y="185"/>
                  </a:lnTo>
                  <a:lnTo>
                    <a:pt x="1274" y="171"/>
                  </a:lnTo>
                  <a:lnTo>
                    <a:pt x="1260" y="163"/>
                  </a:lnTo>
                  <a:lnTo>
                    <a:pt x="1247" y="152"/>
                  </a:lnTo>
                  <a:lnTo>
                    <a:pt x="1239" y="135"/>
                  </a:lnTo>
                  <a:lnTo>
                    <a:pt x="1223" y="125"/>
                  </a:lnTo>
                  <a:lnTo>
                    <a:pt x="1210" y="114"/>
                  </a:lnTo>
                  <a:lnTo>
                    <a:pt x="1199" y="106"/>
                  </a:lnTo>
                  <a:lnTo>
                    <a:pt x="1179" y="90"/>
                  </a:lnTo>
                  <a:lnTo>
                    <a:pt x="1168" y="73"/>
                  </a:lnTo>
                  <a:lnTo>
                    <a:pt x="1156" y="56"/>
                  </a:lnTo>
                  <a:lnTo>
                    <a:pt x="1144" y="37"/>
                  </a:lnTo>
                  <a:lnTo>
                    <a:pt x="1133" y="17"/>
                  </a:lnTo>
                  <a:lnTo>
                    <a:pt x="1125" y="0"/>
                  </a:lnTo>
                  <a:lnTo>
                    <a:pt x="1104" y="8"/>
                  </a:lnTo>
                  <a:lnTo>
                    <a:pt x="1087" y="14"/>
                  </a:lnTo>
                  <a:lnTo>
                    <a:pt x="1073" y="27"/>
                  </a:lnTo>
                  <a:lnTo>
                    <a:pt x="1058" y="33"/>
                  </a:lnTo>
                  <a:lnTo>
                    <a:pt x="1049" y="33"/>
                  </a:lnTo>
                  <a:lnTo>
                    <a:pt x="1035" y="27"/>
                  </a:lnTo>
                  <a:lnTo>
                    <a:pt x="1027" y="21"/>
                  </a:lnTo>
                  <a:lnTo>
                    <a:pt x="1016" y="21"/>
                  </a:lnTo>
                  <a:lnTo>
                    <a:pt x="1004" y="30"/>
                  </a:lnTo>
                  <a:lnTo>
                    <a:pt x="992" y="41"/>
                  </a:lnTo>
                  <a:lnTo>
                    <a:pt x="984" y="56"/>
                  </a:lnTo>
                  <a:lnTo>
                    <a:pt x="975" y="68"/>
                  </a:lnTo>
                  <a:lnTo>
                    <a:pt x="962" y="79"/>
                  </a:lnTo>
                  <a:lnTo>
                    <a:pt x="948" y="97"/>
                  </a:lnTo>
                  <a:lnTo>
                    <a:pt x="928" y="110"/>
                  </a:lnTo>
                  <a:lnTo>
                    <a:pt x="903" y="117"/>
                  </a:lnTo>
                  <a:lnTo>
                    <a:pt x="879" y="139"/>
                  </a:lnTo>
                  <a:lnTo>
                    <a:pt x="857" y="115"/>
                  </a:lnTo>
                  <a:lnTo>
                    <a:pt x="840" y="108"/>
                  </a:lnTo>
                  <a:lnTo>
                    <a:pt x="822" y="117"/>
                  </a:lnTo>
                  <a:lnTo>
                    <a:pt x="792" y="122"/>
                  </a:lnTo>
                  <a:lnTo>
                    <a:pt x="776" y="139"/>
                  </a:lnTo>
                  <a:lnTo>
                    <a:pt x="759" y="181"/>
                  </a:lnTo>
                  <a:lnTo>
                    <a:pt x="777" y="217"/>
                  </a:lnTo>
                  <a:lnTo>
                    <a:pt x="811" y="239"/>
                  </a:lnTo>
                  <a:lnTo>
                    <a:pt x="814" y="268"/>
                  </a:lnTo>
                  <a:lnTo>
                    <a:pt x="797" y="291"/>
                  </a:lnTo>
                  <a:lnTo>
                    <a:pt x="788" y="285"/>
                  </a:lnTo>
                  <a:lnTo>
                    <a:pt x="776" y="285"/>
                  </a:lnTo>
                  <a:lnTo>
                    <a:pt x="767" y="293"/>
                  </a:lnTo>
                  <a:lnTo>
                    <a:pt x="753" y="306"/>
                  </a:lnTo>
                  <a:lnTo>
                    <a:pt x="743" y="314"/>
                  </a:lnTo>
                  <a:lnTo>
                    <a:pt x="738" y="330"/>
                  </a:lnTo>
                  <a:lnTo>
                    <a:pt x="730" y="345"/>
                  </a:lnTo>
                  <a:lnTo>
                    <a:pt x="707" y="366"/>
                  </a:lnTo>
                  <a:lnTo>
                    <a:pt x="687" y="376"/>
                  </a:lnTo>
                  <a:lnTo>
                    <a:pt x="668" y="382"/>
                  </a:lnTo>
                  <a:lnTo>
                    <a:pt x="659" y="393"/>
                  </a:lnTo>
                  <a:lnTo>
                    <a:pt x="651" y="407"/>
                  </a:lnTo>
                  <a:lnTo>
                    <a:pt x="641" y="427"/>
                  </a:lnTo>
                  <a:lnTo>
                    <a:pt x="611" y="419"/>
                  </a:lnTo>
                  <a:lnTo>
                    <a:pt x="594" y="407"/>
                  </a:lnTo>
                  <a:lnTo>
                    <a:pt x="578" y="393"/>
                  </a:lnTo>
                  <a:lnTo>
                    <a:pt x="562" y="348"/>
                  </a:lnTo>
                  <a:lnTo>
                    <a:pt x="544" y="310"/>
                  </a:lnTo>
                  <a:lnTo>
                    <a:pt x="533" y="256"/>
                  </a:lnTo>
                  <a:lnTo>
                    <a:pt x="510" y="215"/>
                  </a:lnTo>
                  <a:lnTo>
                    <a:pt x="450" y="215"/>
                  </a:lnTo>
                  <a:lnTo>
                    <a:pt x="439" y="268"/>
                  </a:lnTo>
                  <a:lnTo>
                    <a:pt x="392" y="247"/>
                  </a:lnTo>
                  <a:lnTo>
                    <a:pt x="368" y="262"/>
                  </a:lnTo>
                  <a:lnTo>
                    <a:pt x="331" y="276"/>
                  </a:lnTo>
                  <a:lnTo>
                    <a:pt x="290" y="251"/>
                  </a:lnTo>
                  <a:lnTo>
                    <a:pt x="270" y="249"/>
                  </a:lnTo>
                  <a:lnTo>
                    <a:pt x="242" y="264"/>
                  </a:lnTo>
                  <a:lnTo>
                    <a:pt x="212" y="275"/>
                  </a:lnTo>
                  <a:lnTo>
                    <a:pt x="196" y="271"/>
                  </a:lnTo>
                  <a:lnTo>
                    <a:pt x="200" y="244"/>
                  </a:lnTo>
                  <a:lnTo>
                    <a:pt x="214" y="233"/>
                  </a:lnTo>
                  <a:lnTo>
                    <a:pt x="196" y="193"/>
                  </a:lnTo>
                  <a:lnTo>
                    <a:pt x="178" y="203"/>
                  </a:lnTo>
                  <a:lnTo>
                    <a:pt x="124" y="204"/>
                  </a:lnTo>
                  <a:lnTo>
                    <a:pt x="103" y="209"/>
                  </a:lnTo>
                  <a:lnTo>
                    <a:pt x="92" y="223"/>
                  </a:lnTo>
                  <a:lnTo>
                    <a:pt x="77" y="226"/>
                  </a:lnTo>
                  <a:lnTo>
                    <a:pt x="61" y="264"/>
                  </a:lnTo>
                  <a:lnTo>
                    <a:pt x="23" y="298"/>
                  </a:lnTo>
                  <a:lnTo>
                    <a:pt x="8" y="382"/>
                  </a:lnTo>
                  <a:lnTo>
                    <a:pt x="23" y="436"/>
                  </a:lnTo>
                  <a:lnTo>
                    <a:pt x="0" y="491"/>
                  </a:lnTo>
                  <a:lnTo>
                    <a:pt x="13" y="502"/>
                  </a:lnTo>
                  <a:lnTo>
                    <a:pt x="41" y="544"/>
                  </a:lnTo>
                  <a:lnTo>
                    <a:pt x="40" y="577"/>
                  </a:lnTo>
                  <a:lnTo>
                    <a:pt x="29" y="615"/>
                  </a:lnTo>
                  <a:lnTo>
                    <a:pt x="48" y="660"/>
                  </a:lnTo>
                  <a:lnTo>
                    <a:pt x="128" y="659"/>
                  </a:lnTo>
                  <a:lnTo>
                    <a:pt x="91" y="742"/>
                  </a:lnTo>
                  <a:lnTo>
                    <a:pt x="54" y="817"/>
                  </a:lnTo>
                  <a:lnTo>
                    <a:pt x="28" y="851"/>
                  </a:lnTo>
                  <a:lnTo>
                    <a:pt x="49" y="900"/>
                  </a:lnTo>
                  <a:lnTo>
                    <a:pt x="52" y="927"/>
                  </a:lnTo>
                  <a:lnTo>
                    <a:pt x="65" y="931"/>
                  </a:lnTo>
                  <a:lnTo>
                    <a:pt x="80" y="949"/>
                  </a:lnTo>
                  <a:lnTo>
                    <a:pt x="107" y="937"/>
                  </a:lnTo>
                  <a:lnTo>
                    <a:pt x="138" y="937"/>
                  </a:lnTo>
                  <a:lnTo>
                    <a:pt x="146" y="953"/>
                  </a:lnTo>
                  <a:lnTo>
                    <a:pt x="176" y="957"/>
                  </a:lnTo>
                  <a:lnTo>
                    <a:pt x="199" y="948"/>
                  </a:lnTo>
                  <a:lnTo>
                    <a:pt x="211" y="925"/>
                  </a:lnTo>
                  <a:lnTo>
                    <a:pt x="199" y="905"/>
                  </a:lnTo>
                  <a:lnTo>
                    <a:pt x="197" y="887"/>
                  </a:lnTo>
                  <a:lnTo>
                    <a:pt x="234" y="850"/>
                  </a:lnTo>
                  <a:lnTo>
                    <a:pt x="250" y="858"/>
                  </a:lnTo>
                  <a:lnTo>
                    <a:pt x="287" y="868"/>
                  </a:lnTo>
                  <a:lnTo>
                    <a:pt x="319" y="874"/>
                  </a:lnTo>
                  <a:lnTo>
                    <a:pt x="359" y="874"/>
                  </a:lnTo>
                  <a:lnTo>
                    <a:pt x="366" y="884"/>
                  </a:lnTo>
                  <a:lnTo>
                    <a:pt x="366" y="883"/>
                  </a:lnTo>
                  <a:lnTo>
                    <a:pt x="354" y="900"/>
                  </a:lnTo>
                  <a:lnTo>
                    <a:pt x="359" y="921"/>
                  </a:lnTo>
                  <a:lnTo>
                    <a:pt x="372" y="937"/>
                  </a:lnTo>
                  <a:lnTo>
                    <a:pt x="381" y="957"/>
                  </a:lnTo>
                  <a:lnTo>
                    <a:pt x="394" y="970"/>
                  </a:lnTo>
                  <a:lnTo>
                    <a:pt x="394" y="979"/>
                  </a:lnTo>
                  <a:lnTo>
                    <a:pt x="381" y="992"/>
                  </a:lnTo>
                  <a:lnTo>
                    <a:pt x="348" y="1003"/>
                  </a:lnTo>
                  <a:lnTo>
                    <a:pt x="326" y="1014"/>
                  </a:lnTo>
                  <a:lnTo>
                    <a:pt x="313" y="1031"/>
                  </a:lnTo>
                  <a:lnTo>
                    <a:pt x="293" y="1044"/>
                  </a:lnTo>
                  <a:lnTo>
                    <a:pt x="279" y="1063"/>
                  </a:lnTo>
                  <a:lnTo>
                    <a:pt x="279" y="1081"/>
                  </a:lnTo>
                  <a:lnTo>
                    <a:pt x="286" y="1098"/>
                  </a:lnTo>
                  <a:lnTo>
                    <a:pt x="286" y="1120"/>
                  </a:lnTo>
                  <a:lnTo>
                    <a:pt x="293" y="1122"/>
                  </a:lnTo>
                  <a:lnTo>
                    <a:pt x="280" y="1124"/>
                  </a:lnTo>
                  <a:lnTo>
                    <a:pt x="266" y="1128"/>
                  </a:lnTo>
                  <a:lnTo>
                    <a:pt x="252" y="1135"/>
                  </a:lnTo>
                  <a:lnTo>
                    <a:pt x="242" y="1141"/>
                  </a:lnTo>
                  <a:lnTo>
                    <a:pt x="233" y="1150"/>
                  </a:lnTo>
                  <a:lnTo>
                    <a:pt x="226" y="1157"/>
                  </a:lnTo>
                  <a:lnTo>
                    <a:pt x="212" y="1164"/>
                  </a:lnTo>
                  <a:lnTo>
                    <a:pt x="192" y="1168"/>
                  </a:lnTo>
                  <a:lnTo>
                    <a:pt x="185" y="1179"/>
                  </a:lnTo>
                  <a:lnTo>
                    <a:pt x="196" y="1190"/>
                  </a:lnTo>
                  <a:lnTo>
                    <a:pt x="204" y="1206"/>
                  </a:lnTo>
                  <a:lnTo>
                    <a:pt x="212" y="1223"/>
                  </a:lnTo>
                  <a:lnTo>
                    <a:pt x="228" y="1239"/>
                  </a:lnTo>
                  <a:lnTo>
                    <a:pt x="244" y="1250"/>
                  </a:lnTo>
                  <a:lnTo>
                    <a:pt x="248" y="1258"/>
                  </a:lnTo>
                  <a:lnTo>
                    <a:pt x="248" y="1264"/>
                  </a:lnTo>
                  <a:lnTo>
                    <a:pt x="240" y="1264"/>
                  </a:lnTo>
                  <a:lnTo>
                    <a:pt x="223" y="1260"/>
                  </a:lnTo>
                  <a:lnTo>
                    <a:pt x="190" y="1250"/>
                  </a:lnTo>
                  <a:lnTo>
                    <a:pt x="157" y="1245"/>
                  </a:lnTo>
                  <a:lnTo>
                    <a:pt x="134" y="1241"/>
                  </a:lnTo>
                  <a:lnTo>
                    <a:pt x="123" y="1228"/>
                  </a:lnTo>
                  <a:lnTo>
                    <a:pt x="107" y="1212"/>
                  </a:lnTo>
                  <a:lnTo>
                    <a:pt x="99" y="1203"/>
                  </a:lnTo>
                  <a:lnTo>
                    <a:pt x="92" y="1201"/>
                  </a:lnTo>
                  <a:lnTo>
                    <a:pt x="84" y="1203"/>
                  </a:lnTo>
                  <a:lnTo>
                    <a:pt x="82" y="1209"/>
                  </a:lnTo>
                  <a:lnTo>
                    <a:pt x="85" y="1220"/>
                  </a:lnTo>
                  <a:lnTo>
                    <a:pt x="93" y="1231"/>
                  </a:lnTo>
                  <a:lnTo>
                    <a:pt x="119" y="1255"/>
                  </a:lnTo>
                  <a:lnTo>
                    <a:pt x="145" y="1282"/>
                  </a:lnTo>
                  <a:lnTo>
                    <a:pt x="145" y="1293"/>
                  </a:lnTo>
                  <a:lnTo>
                    <a:pt x="155" y="1309"/>
                  </a:lnTo>
                  <a:lnTo>
                    <a:pt x="163" y="1330"/>
                  </a:lnTo>
                  <a:lnTo>
                    <a:pt x="169" y="1351"/>
                  </a:lnTo>
                  <a:lnTo>
                    <a:pt x="169" y="1390"/>
                  </a:lnTo>
                  <a:lnTo>
                    <a:pt x="174" y="1428"/>
                  </a:lnTo>
                  <a:lnTo>
                    <a:pt x="174" y="1475"/>
                  </a:lnTo>
                  <a:lnTo>
                    <a:pt x="169" y="1505"/>
                  </a:lnTo>
                  <a:lnTo>
                    <a:pt x="169" y="1536"/>
                  </a:lnTo>
                  <a:lnTo>
                    <a:pt x="157" y="1556"/>
                  </a:lnTo>
                  <a:lnTo>
                    <a:pt x="150" y="1575"/>
                  </a:lnTo>
                  <a:lnTo>
                    <a:pt x="145" y="1591"/>
                  </a:lnTo>
                  <a:lnTo>
                    <a:pt x="142" y="1605"/>
                  </a:lnTo>
                  <a:lnTo>
                    <a:pt x="138" y="1618"/>
                  </a:lnTo>
                  <a:lnTo>
                    <a:pt x="134" y="1629"/>
                  </a:lnTo>
                  <a:lnTo>
                    <a:pt x="130" y="1651"/>
                  </a:lnTo>
                  <a:lnTo>
                    <a:pt x="119" y="1665"/>
                  </a:lnTo>
                  <a:lnTo>
                    <a:pt x="115" y="1678"/>
                  </a:lnTo>
                  <a:lnTo>
                    <a:pt x="107" y="1683"/>
                  </a:lnTo>
                  <a:lnTo>
                    <a:pt x="101" y="1691"/>
                  </a:lnTo>
                  <a:lnTo>
                    <a:pt x="98" y="1705"/>
                  </a:lnTo>
                  <a:lnTo>
                    <a:pt x="98" y="1723"/>
                  </a:lnTo>
                  <a:lnTo>
                    <a:pt x="98" y="1729"/>
                  </a:lnTo>
                  <a:lnTo>
                    <a:pt x="106" y="1732"/>
                  </a:lnTo>
                  <a:lnTo>
                    <a:pt x="123" y="1737"/>
                  </a:lnTo>
                  <a:lnTo>
                    <a:pt x="136" y="1743"/>
                  </a:lnTo>
                  <a:lnTo>
                    <a:pt x="142" y="1748"/>
                  </a:lnTo>
                  <a:lnTo>
                    <a:pt x="155" y="1762"/>
                  </a:lnTo>
                  <a:lnTo>
                    <a:pt x="155" y="1775"/>
                  </a:lnTo>
                  <a:lnTo>
                    <a:pt x="155" y="1773"/>
                  </a:lnTo>
                  <a:lnTo>
                    <a:pt x="163" y="1791"/>
                  </a:lnTo>
                  <a:lnTo>
                    <a:pt x="163" y="1810"/>
                  </a:lnTo>
                  <a:lnTo>
                    <a:pt x="169" y="1833"/>
                  </a:lnTo>
                  <a:lnTo>
                    <a:pt x="169" y="1858"/>
                  </a:lnTo>
                  <a:lnTo>
                    <a:pt x="163" y="1879"/>
                  </a:lnTo>
                  <a:lnTo>
                    <a:pt x="163" y="1903"/>
                  </a:lnTo>
                  <a:lnTo>
                    <a:pt x="165" y="1931"/>
                  </a:lnTo>
                  <a:lnTo>
                    <a:pt x="169" y="1949"/>
                  </a:lnTo>
                  <a:lnTo>
                    <a:pt x="172" y="1960"/>
                  </a:lnTo>
                  <a:lnTo>
                    <a:pt x="177" y="1977"/>
                  </a:lnTo>
                  <a:lnTo>
                    <a:pt x="172" y="1998"/>
                  </a:lnTo>
                  <a:lnTo>
                    <a:pt x="169" y="2008"/>
                  </a:lnTo>
                  <a:lnTo>
                    <a:pt x="169" y="2033"/>
                  </a:lnTo>
                  <a:lnTo>
                    <a:pt x="163" y="2055"/>
                  </a:lnTo>
                  <a:lnTo>
                    <a:pt x="163" y="2070"/>
                  </a:lnTo>
                  <a:lnTo>
                    <a:pt x="155" y="2090"/>
                  </a:lnTo>
                  <a:lnTo>
                    <a:pt x="159" y="2103"/>
                  </a:lnTo>
                  <a:lnTo>
                    <a:pt x="172" y="2145"/>
                  </a:lnTo>
                  <a:lnTo>
                    <a:pt x="177" y="2157"/>
                  </a:lnTo>
                  <a:lnTo>
                    <a:pt x="172" y="2185"/>
                  </a:lnTo>
                  <a:lnTo>
                    <a:pt x="169" y="2204"/>
                  </a:lnTo>
                  <a:lnTo>
                    <a:pt x="165" y="2226"/>
                  </a:lnTo>
                  <a:lnTo>
                    <a:pt x="169" y="2230"/>
                  </a:lnTo>
                  <a:lnTo>
                    <a:pt x="199" y="2237"/>
                  </a:lnTo>
                  <a:lnTo>
                    <a:pt x="234" y="2255"/>
                  </a:lnTo>
                  <a:lnTo>
                    <a:pt x="250" y="2266"/>
                  </a:lnTo>
                  <a:lnTo>
                    <a:pt x="275" y="2282"/>
                  </a:lnTo>
                  <a:lnTo>
                    <a:pt x="288" y="2282"/>
                  </a:lnTo>
                  <a:lnTo>
                    <a:pt x="315" y="2271"/>
                  </a:lnTo>
                  <a:lnTo>
                    <a:pt x="337" y="2259"/>
                  </a:lnTo>
                  <a:lnTo>
                    <a:pt x="348" y="2259"/>
                  </a:lnTo>
                  <a:lnTo>
                    <a:pt x="383" y="2269"/>
                  </a:lnTo>
                  <a:lnTo>
                    <a:pt x="426" y="2280"/>
                  </a:lnTo>
                  <a:lnTo>
                    <a:pt x="454" y="2282"/>
                  </a:lnTo>
                  <a:lnTo>
                    <a:pt x="473" y="2264"/>
                  </a:lnTo>
                  <a:lnTo>
                    <a:pt x="477" y="2255"/>
                  </a:lnTo>
                  <a:lnTo>
                    <a:pt x="497" y="2234"/>
                  </a:lnTo>
                  <a:lnTo>
                    <a:pt x="507" y="2224"/>
                  </a:lnTo>
                  <a:lnTo>
                    <a:pt x="504" y="2224"/>
                  </a:lnTo>
                  <a:lnTo>
                    <a:pt x="543" y="2226"/>
                  </a:lnTo>
                  <a:lnTo>
                    <a:pt x="575" y="2234"/>
                  </a:lnTo>
                  <a:lnTo>
                    <a:pt x="593" y="2251"/>
                  </a:lnTo>
                  <a:lnTo>
                    <a:pt x="605" y="2271"/>
                  </a:lnTo>
                  <a:lnTo>
                    <a:pt x="621" y="2282"/>
                  </a:lnTo>
                  <a:lnTo>
                    <a:pt x="641" y="2301"/>
                  </a:lnTo>
                  <a:lnTo>
                    <a:pt x="659" y="2317"/>
                  </a:lnTo>
                  <a:lnTo>
                    <a:pt x="689" y="2326"/>
                  </a:lnTo>
                  <a:lnTo>
                    <a:pt x="743" y="2334"/>
                  </a:lnTo>
                  <a:lnTo>
                    <a:pt x="761" y="2331"/>
                  </a:lnTo>
                  <a:lnTo>
                    <a:pt x="784" y="2310"/>
                  </a:lnTo>
                  <a:lnTo>
                    <a:pt x="797" y="2286"/>
                  </a:lnTo>
                  <a:lnTo>
                    <a:pt x="822" y="2255"/>
                  </a:lnTo>
                  <a:lnTo>
                    <a:pt x="848" y="2244"/>
                  </a:lnTo>
                  <a:lnTo>
                    <a:pt x="881" y="2237"/>
                  </a:lnTo>
                  <a:lnTo>
                    <a:pt x="882" y="2236"/>
                  </a:lnTo>
                  <a:lnTo>
                    <a:pt x="895" y="2234"/>
                  </a:lnTo>
                  <a:lnTo>
                    <a:pt x="909" y="2226"/>
                  </a:lnTo>
                  <a:lnTo>
                    <a:pt x="928" y="2210"/>
                  </a:lnTo>
                  <a:lnTo>
                    <a:pt x="948" y="2193"/>
                  </a:lnTo>
                  <a:lnTo>
                    <a:pt x="968" y="2182"/>
                  </a:lnTo>
                  <a:lnTo>
                    <a:pt x="998" y="2168"/>
                  </a:lnTo>
                  <a:lnTo>
                    <a:pt x="1027" y="2157"/>
                  </a:lnTo>
                  <a:lnTo>
                    <a:pt x="1046" y="2149"/>
                  </a:lnTo>
                  <a:lnTo>
                    <a:pt x="1063" y="2145"/>
                  </a:lnTo>
                  <a:lnTo>
                    <a:pt x="1087" y="2147"/>
                  </a:lnTo>
                  <a:lnTo>
                    <a:pt x="1098" y="2153"/>
                  </a:lnTo>
                  <a:lnTo>
                    <a:pt x="1114" y="2147"/>
                  </a:lnTo>
                  <a:lnTo>
                    <a:pt x="1133" y="2133"/>
                  </a:lnTo>
                  <a:lnTo>
                    <a:pt x="1160" y="2120"/>
                  </a:lnTo>
                  <a:lnTo>
                    <a:pt x="1187" y="2118"/>
                  </a:lnTo>
                  <a:lnTo>
                    <a:pt x="1187" y="2120"/>
                  </a:lnTo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4B6F00"/>
              </a:prstShdw>
            </a:effectLst>
          </p:spPr>
          <p:txBody>
            <a:bodyPr/>
            <a:lstStyle/>
            <a:p>
              <a:endParaRPr lang="pt-PT"/>
            </a:p>
          </p:txBody>
        </p:sp>
        <p:sp>
          <p:nvSpPr>
            <p:cNvPr id="14" name="Rectangle 141"/>
            <p:cNvSpPr>
              <a:spLocks noChangeArrowheads="1"/>
            </p:cNvSpPr>
            <p:nvPr/>
          </p:nvSpPr>
          <p:spPr bwMode="auto">
            <a:xfrm>
              <a:off x="3656" y="2769"/>
              <a:ext cx="847" cy="3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pt-PT" b="1" dirty="0">
                  <a:solidFill>
                    <a:srgbClr val="F8F8F8"/>
                  </a:solidFill>
                </a:rPr>
                <a:t>Alentejo</a:t>
              </a:r>
              <a:endParaRPr lang="en-GB" b="1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5" name="Group 173"/>
          <p:cNvGrpSpPr>
            <a:grpSpLocks/>
          </p:cNvGrpSpPr>
          <p:nvPr/>
        </p:nvGrpSpPr>
        <p:grpSpPr bwMode="auto">
          <a:xfrm>
            <a:off x="6710929" y="5845151"/>
            <a:ext cx="1341637" cy="639763"/>
            <a:chOff x="3444" y="3389"/>
            <a:chExt cx="1010" cy="403"/>
          </a:xfrm>
          <a:solidFill>
            <a:srgbClr val="FFCCCC"/>
          </a:solidFill>
        </p:grpSpPr>
        <p:sp>
          <p:nvSpPr>
            <p:cNvPr id="16" name="Freeform 133"/>
            <p:cNvSpPr>
              <a:spLocks/>
            </p:cNvSpPr>
            <p:nvPr/>
          </p:nvSpPr>
          <p:spPr bwMode="auto">
            <a:xfrm>
              <a:off x="3444" y="3395"/>
              <a:ext cx="1010" cy="391"/>
            </a:xfrm>
            <a:custGeom>
              <a:avLst/>
              <a:gdLst>
                <a:gd name="T0" fmla="*/ 216306 w 663"/>
                <a:gd name="T1" fmla="*/ 7919 h 301"/>
                <a:gd name="T2" fmla="*/ 271923 w 663"/>
                <a:gd name="T3" fmla="*/ 9414 h 301"/>
                <a:gd name="T4" fmla="*/ 332450 w 663"/>
                <a:gd name="T5" fmla="*/ 8102 h 301"/>
                <a:gd name="T6" fmla="*/ 440002 w 663"/>
                <a:gd name="T7" fmla="*/ 9414 h 301"/>
                <a:gd name="T8" fmla="*/ 482017 w 663"/>
                <a:gd name="T9" fmla="*/ 6635 h 301"/>
                <a:gd name="T10" fmla="*/ 528909 w 663"/>
                <a:gd name="T11" fmla="*/ 6237 h 301"/>
                <a:gd name="T12" fmla="*/ 592064 w 663"/>
                <a:gd name="T13" fmla="*/ 8810 h 301"/>
                <a:gd name="T14" fmla="*/ 646111 w 663"/>
                <a:gd name="T15" fmla="*/ 11444 h 301"/>
                <a:gd name="T16" fmla="*/ 749389 w 663"/>
                <a:gd name="T17" fmla="*/ 12229 h 301"/>
                <a:gd name="T18" fmla="*/ 812649 w 663"/>
                <a:gd name="T19" fmla="*/ 7919 h 301"/>
                <a:gd name="T20" fmla="*/ 872596 w 663"/>
                <a:gd name="T21" fmla="*/ 6782 h 301"/>
                <a:gd name="T22" fmla="*/ 920392 w 663"/>
                <a:gd name="T23" fmla="*/ 5306 h 301"/>
                <a:gd name="T24" fmla="*/ 988983 w 663"/>
                <a:gd name="T25" fmla="*/ 2879 h 301"/>
                <a:gd name="T26" fmla="*/ 1056136 w 663"/>
                <a:gd name="T27" fmla="*/ 1524 h 301"/>
                <a:gd name="T28" fmla="*/ 1106949 w 663"/>
                <a:gd name="T29" fmla="*/ 1648 h 301"/>
                <a:gd name="T30" fmla="*/ 1181624 w 663"/>
                <a:gd name="T31" fmla="*/ 0 h 301"/>
                <a:gd name="T32" fmla="*/ 1212122 w 663"/>
                <a:gd name="T33" fmla="*/ 1980 h 301"/>
                <a:gd name="T34" fmla="*/ 1246995 w 663"/>
                <a:gd name="T35" fmla="*/ 11875 h 301"/>
                <a:gd name="T36" fmla="*/ 1275001 w 663"/>
                <a:gd name="T37" fmla="*/ 16839 h 301"/>
                <a:gd name="T38" fmla="*/ 1292261 w 663"/>
                <a:gd name="T39" fmla="*/ 19311 h 301"/>
                <a:gd name="T40" fmla="*/ 1229953 w 663"/>
                <a:gd name="T41" fmla="*/ 20038 h 301"/>
                <a:gd name="T42" fmla="*/ 1149072 w 663"/>
                <a:gd name="T43" fmla="*/ 22291 h 301"/>
                <a:gd name="T44" fmla="*/ 1087918 w 663"/>
                <a:gd name="T45" fmla="*/ 25496 h 301"/>
                <a:gd name="T46" fmla="*/ 1022516 w 663"/>
                <a:gd name="T47" fmla="*/ 27742 h 301"/>
                <a:gd name="T48" fmla="*/ 969410 w 663"/>
                <a:gd name="T49" fmla="*/ 29748 h 301"/>
                <a:gd name="T50" fmla="*/ 891845 w 663"/>
                <a:gd name="T51" fmla="*/ 32874 h 301"/>
                <a:gd name="T52" fmla="*/ 837870 w 663"/>
                <a:gd name="T53" fmla="*/ 32331 h 301"/>
                <a:gd name="T54" fmla="*/ 805729 w 663"/>
                <a:gd name="T55" fmla="*/ 31207 h 301"/>
                <a:gd name="T56" fmla="*/ 727896 w 663"/>
                <a:gd name="T57" fmla="*/ 28179 h 301"/>
                <a:gd name="T58" fmla="*/ 620251 w 663"/>
                <a:gd name="T59" fmla="*/ 26452 h 301"/>
                <a:gd name="T60" fmla="*/ 511506 w 663"/>
                <a:gd name="T61" fmla="*/ 26349 h 301"/>
                <a:gd name="T62" fmla="*/ 398726 w 663"/>
                <a:gd name="T63" fmla="*/ 25950 h 301"/>
                <a:gd name="T64" fmla="*/ 313656 w 663"/>
                <a:gd name="T65" fmla="*/ 24791 h 301"/>
                <a:gd name="T66" fmla="*/ 256799 w 663"/>
                <a:gd name="T67" fmla="*/ 27466 h 301"/>
                <a:gd name="T68" fmla="*/ 197515 w 663"/>
                <a:gd name="T69" fmla="*/ 27322 h 301"/>
                <a:gd name="T70" fmla="*/ 141991 w 663"/>
                <a:gd name="T71" fmla="*/ 28577 h 301"/>
                <a:gd name="T72" fmla="*/ 88569 w 663"/>
                <a:gd name="T73" fmla="*/ 30085 h 301"/>
                <a:gd name="T74" fmla="*/ 41387 w 663"/>
                <a:gd name="T75" fmla="*/ 32331 h 301"/>
                <a:gd name="T76" fmla="*/ 0 w 663"/>
                <a:gd name="T77" fmla="*/ 30806 h 301"/>
                <a:gd name="T78" fmla="*/ 46842 w 663"/>
                <a:gd name="T79" fmla="*/ 25496 h 301"/>
                <a:gd name="T80" fmla="*/ 70682 w 663"/>
                <a:gd name="T81" fmla="*/ 21100 h 301"/>
                <a:gd name="T82" fmla="*/ 93208 w 663"/>
                <a:gd name="T83" fmla="*/ 17075 h 301"/>
                <a:gd name="T84" fmla="*/ 89904 w 663"/>
                <a:gd name="T85" fmla="*/ 14045 h 301"/>
                <a:gd name="T86" fmla="*/ 126805 w 663"/>
                <a:gd name="T87" fmla="*/ 10352 h 301"/>
                <a:gd name="T88" fmla="*/ 144686 w 663"/>
                <a:gd name="T89" fmla="*/ 6311 h 3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63"/>
                <a:gd name="T136" fmla="*/ 0 h 301"/>
                <a:gd name="T137" fmla="*/ 663 w 663"/>
                <a:gd name="T138" fmla="*/ 301 h 3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63" h="301">
                  <a:moveTo>
                    <a:pt x="77" y="58"/>
                  </a:moveTo>
                  <a:lnTo>
                    <a:pt x="93" y="62"/>
                  </a:lnTo>
                  <a:lnTo>
                    <a:pt x="111" y="71"/>
                  </a:lnTo>
                  <a:lnTo>
                    <a:pt x="119" y="77"/>
                  </a:lnTo>
                  <a:lnTo>
                    <a:pt x="132" y="85"/>
                  </a:lnTo>
                  <a:lnTo>
                    <a:pt x="139" y="85"/>
                  </a:lnTo>
                  <a:lnTo>
                    <a:pt x="153" y="79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8" y="78"/>
                  </a:lnTo>
                  <a:lnTo>
                    <a:pt x="210" y="84"/>
                  </a:lnTo>
                  <a:lnTo>
                    <a:pt x="225" y="85"/>
                  </a:lnTo>
                  <a:lnTo>
                    <a:pt x="235" y="76"/>
                  </a:lnTo>
                  <a:lnTo>
                    <a:pt x="237" y="71"/>
                  </a:lnTo>
                  <a:lnTo>
                    <a:pt x="247" y="60"/>
                  </a:lnTo>
                  <a:lnTo>
                    <a:pt x="252" y="55"/>
                  </a:lnTo>
                  <a:lnTo>
                    <a:pt x="251" y="55"/>
                  </a:lnTo>
                  <a:lnTo>
                    <a:pt x="271" y="56"/>
                  </a:lnTo>
                  <a:lnTo>
                    <a:pt x="288" y="60"/>
                  </a:lnTo>
                  <a:lnTo>
                    <a:pt x="297" y="69"/>
                  </a:lnTo>
                  <a:lnTo>
                    <a:pt x="303" y="79"/>
                  </a:lnTo>
                  <a:lnTo>
                    <a:pt x="311" y="85"/>
                  </a:lnTo>
                  <a:lnTo>
                    <a:pt x="322" y="95"/>
                  </a:lnTo>
                  <a:lnTo>
                    <a:pt x="331" y="103"/>
                  </a:lnTo>
                  <a:lnTo>
                    <a:pt x="347" y="108"/>
                  </a:lnTo>
                  <a:lnTo>
                    <a:pt x="375" y="112"/>
                  </a:lnTo>
                  <a:lnTo>
                    <a:pt x="384" y="110"/>
                  </a:lnTo>
                  <a:lnTo>
                    <a:pt x="396" y="100"/>
                  </a:lnTo>
                  <a:lnTo>
                    <a:pt x="403" y="87"/>
                  </a:lnTo>
                  <a:lnTo>
                    <a:pt x="416" y="71"/>
                  </a:lnTo>
                  <a:lnTo>
                    <a:pt x="429" y="65"/>
                  </a:lnTo>
                  <a:lnTo>
                    <a:pt x="446" y="62"/>
                  </a:lnTo>
                  <a:lnTo>
                    <a:pt x="447" y="61"/>
                  </a:lnTo>
                  <a:lnTo>
                    <a:pt x="454" y="60"/>
                  </a:lnTo>
                  <a:lnTo>
                    <a:pt x="461" y="56"/>
                  </a:lnTo>
                  <a:lnTo>
                    <a:pt x="471" y="48"/>
                  </a:lnTo>
                  <a:lnTo>
                    <a:pt x="481" y="39"/>
                  </a:lnTo>
                  <a:lnTo>
                    <a:pt x="491" y="33"/>
                  </a:lnTo>
                  <a:lnTo>
                    <a:pt x="507" y="26"/>
                  </a:lnTo>
                  <a:lnTo>
                    <a:pt x="522" y="20"/>
                  </a:lnTo>
                  <a:lnTo>
                    <a:pt x="532" y="16"/>
                  </a:lnTo>
                  <a:lnTo>
                    <a:pt x="541" y="14"/>
                  </a:lnTo>
                  <a:lnTo>
                    <a:pt x="553" y="15"/>
                  </a:lnTo>
                  <a:lnTo>
                    <a:pt x="559" y="18"/>
                  </a:lnTo>
                  <a:lnTo>
                    <a:pt x="567" y="15"/>
                  </a:lnTo>
                  <a:lnTo>
                    <a:pt x="577" y="8"/>
                  </a:lnTo>
                  <a:lnTo>
                    <a:pt x="591" y="1"/>
                  </a:lnTo>
                  <a:lnTo>
                    <a:pt x="605" y="0"/>
                  </a:lnTo>
                  <a:lnTo>
                    <a:pt x="605" y="1"/>
                  </a:lnTo>
                  <a:lnTo>
                    <a:pt x="613" y="9"/>
                  </a:lnTo>
                  <a:lnTo>
                    <a:pt x="621" y="18"/>
                  </a:lnTo>
                  <a:lnTo>
                    <a:pt x="630" y="33"/>
                  </a:lnTo>
                  <a:lnTo>
                    <a:pt x="636" y="65"/>
                  </a:lnTo>
                  <a:lnTo>
                    <a:pt x="639" y="107"/>
                  </a:lnTo>
                  <a:lnTo>
                    <a:pt x="641" y="124"/>
                  </a:lnTo>
                  <a:lnTo>
                    <a:pt x="646" y="139"/>
                  </a:lnTo>
                  <a:lnTo>
                    <a:pt x="653" y="152"/>
                  </a:lnTo>
                  <a:lnTo>
                    <a:pt x="655" y="165"/>
                  </a:lnTo>
                  <a:lnTo>
                    <a:pt x="657" y="171"/>
                  </a:lnTo>
                  <a:lnTo>
                    <a:pt x="662" y="174"/>
                  </a:lnTo>
                  <a:lnTo>
                    <a:pt x="662" y="184"/>
                  </a:lnTo>
                  <a:lnTo>
                    <a:pt x="647" y="181"/>
                  </a:lnTo>
                  <a:lnTo>
                    <a:pt x="630" y="181"/>
                  </a:lnTo>
                  <a:lnTo>
                    <a:pt x="614" y="182"/>
                  </a:lnTo>
                  <a:lnTo>
                    <a:pt x="604" y="192"/>
                  </a:lnTo>
                  <a:lnTo>
                    <a:pt x="589" y="201"/>
                  </a:lnTo>
                  <a:lnTo>
                    <a:pt x="577" y="214"/>
                  </a:lnTo>
                  <a:lnTo>
                    <a:pt x="564" y="223"/>
                  </a:lnTo>
                  <a:lnTo>
                    <a:pt x="557" y="230"/>
                  </a:lnTo>
                  <a:lnTo>
                    <a:pt x="547" y="239"/>
                  </a:lnTo>
                  <a:lnTo>
                    <a:pt x="534" y="246"/>
                  </a:lnTo>
                  <a:lnTo>
                    <a:pt x="524" y="250"/>
                  </a:lnTo>
                  <a:lnTo>
                    <a:pt x="514" y="255"/>
                  </a:lnTo>
                  <a:lnTo>
                    <a:pt x="505" y="264"/>
                  </a:lnTo>
                  <a:lnTo>
                    <a:pt x="496" y="269"/>
                  </a:lnTo>
                  <a:lnTo>
                    <a:pt x="480" y="285"/>
                  </a:lnTo>
                  <a:lnTo>
                    <a:pt x="473" y="293"/>
                  </a:lnTo>
                  <a:lnTo>
                    <a:pt x="457" y="296"/>
                  </a:lnTo>
                  <a:lnTo>
                    <a:pt x="448" y="300"/>
                  </a:lnTo>
                  <a:lnTo>
                    <a:pt x="439" y="296"/>
                  </a:lnTo>
                  <a:lnTo>
                    <a:pt x="429" y="292"/>
                  </a:lnTo>
                  <a:lnTo>
                    <a:pt x="421" y="288"/>
                  </a:lnTo>
                  <a:lnTo>
                    <a:pt x="420" y="287"/>
                  </a:lnTo>
                  <a:lnTo>
                    <a:pt x="413" y="282"/>
                  </a:lnTo>
                  <a:lnTo>
                    <a:pt x="401" y="272"/>
                  </a:lnTo>
                  <a:lnTo>
                    <a:pt x="384" y="262"/>
                  </a:lnTo>
                  <a:lnTo>
                    <a:pt x="373" y="254"/>
                  </a:lnTo>
                  <a:lnTo>
                    <a:pt x="359" y="242"/>
                  </a:lnTo>
                  <a:lnTo>
                    <a:pt x="345" y="239"/>
                  </a:lnTo>
                  <a:lnTo>
                    <a:pt x="318" y="239"/>
                  </a:lnTo>
                  <a:lnTo>
                    <a:pt x="295" y="241"/>
                  </a:lnTo>
                  <a:lnTo>
                    <a:pt x="281" y="241"/>
                  </a:lnTo>
                  <a:lnTo>
                    <a:pt x="262" y="238"/>
                  </a:lnTo>
                  <a:lnTo>
                    <a:pt x="246" y="236"/>
                  </a:lnTo>
                  <a:lnTo>
                    <a:pt x="229" y="239"/>
                  </a:lnTo>
                  <a:lnTo>
                    <a:pt x="204" y="234"/>
                  </a:lnTo>
                  <a:lnTo>
                    <a:pt x="188" y="227"/>
                  </a:lnTo>
                  <a:lnTo>
                    <a:pt x="173" y="226"/>
                  </a:lnTo>
                  <a:lnTo>
                    <a:pt x="161" y="223"/>
                  </a:lnTo>
                  <a:lnTo>
                    <a:pt x="148" y="227"/>
                  </a:lnTo>
                  <a:lnTo>
                    <a:pt x="139" y="238"/>
                  </a:lnTo>
                  <a:lnTo>
                    <a:pt x="131" y="248"/>
                  </a:lnTo>
                  <a:lnTo>
                    <a:pt x="121" y="250"/>
                  </a:lnTo>
                  <a:lnTo>
                    <a:pt x="105" y="246"/>
                  </a:lnTo>
                  <a:lnTo>
                    <a:pt x="101" y="246"/>
                  </a:lnTo>
                  <a:lnTo>
                    <a:pt x="94" y="249"/>
                  </a:lnTo>
                  <a:lnTo>
                    <a:pt x="85" y="257"/>
                  </a:lnTo>
                  <a:lnTo>
                    <a:pt x="73" y="258"/>
                  </a:lnTo>
                  <a:lnTo>
                    <a:pt x="67" y="262"/>
                  </a:lnTo>
                  <a:lnTo>
                    <a:pt x="55" y="265"/>
                  </a:lnTo>
                  <a:lnTo>
                    <a:pt x="45" y="271"/>
                  </a:lnTo>
                  <a:lnTo>
                    <a:pt x="32" y="282"/>
                  </a:lnTo>
                  <a:lnTo>
                    <a:pt x="23" y="289"/>
                  </a:lnTo>
                  <a:lnTo>
                    <a:pt x="21" y="292"/>
                  </a:lnTo>
                  <a:lnTo>
                    <a:pt x="11" y="287"/>
                  </a:lnTo>
                  <a:lnTo>
                    <a:pt x="4" y="280"/>
                  </a:lnTo>
                  <a:lnTo>
                    <a:pt x="0" y="278"/>
                  </a:lnTo>
                  <a:lnTo>
                    <a:pt x="6" y="263"/>
                  </a:lnTo>
                  <a:lnTo>
                    <a:pt x="14" y="244"/>
                  </a:lnTo>
                  <a:lnTo>
                    <a:pt x="24" y="230"/>
                  </a:lnTo>
                  <a:lnTo>
                    <a:pt x="32" y="219"/>
                  </a:lnTo>
                  <a:lnTo>
                    <a:pt x="36" y="209"/>
                  </a:lnTo>
                  <a:lnTo>
                    <a:pt x="36" y="190"/>
                  </a:lnTo>
                  <a:lnTo>
                    <a:pt x="37" y="181"/>
                  </a:lnTo>
                  <a:lnTo>
                    <a:pt x="43" y="173"/>
                  </a:lnTo>
                  <a:lnTo>
                    <a:pt x="48" y="154"/>
                  </a:lnTo>
                  <a:lnTo>
                    <a:pt x="50" y="145"/>
                  </a:lnTo>
                  <a:lnTo>
                    <a:pt x="47" y="133"/>
                  </a:lnTo>
                  <a:lnTo>
                    <a:pt x="46" y="126"/>
                  </a:lnTo>
                  <a:lnTo>
                    <a:pt x="50" y="119"/>
                  </a:lnTo>
                  <a:lnTo>
                    <a:pt x="59" y="107"/>
                  </a:lnTo>
                  <a:lnTo>
                    <a:pt x="65" y="94"/>
                  </a:lnTo>
                  <a:lnTo>
                    <a:pt x="70" y="79"/>
                  </a:lnTo>
                  <a:lnTo>
                    <a:pt x="74" y="62"/>
                  </a:lnTo>
                  <a:lnTo>
                    <a:pt x="74" y="57"/>
                  </a:lnTo>
                  <a:lnTo>
                    <a:pt x="77" y="58"/>
                  </a:lnTo>
                </a:path>
              </a:pathLst>
            </a:custGeom>
            <a:solidFill>
              <a:srgbClr val="FFC000"/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4B6F00"/>
              </a:prstShdw>
            </a:effectLst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Rectangle 142"/>
            <p:cNvSpPr>
              <a:spLocks noChangeArrowheads="1"/>
            </p:cNvSpPr>
            <p:nvPr/>
          </p:nvSpPr>
          <p:spPr bwMode="auto">
            <a:xfrm>
              <a:off x="3568" y="3389"/>
              <a:ext cx="78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pt-PT" b="1" dirty="0">
                  <a:solidFill>
                    <a:srgbClr val="F8F8F8"/>
                  </a:solidFill>
                </a:rPr>
                <a:t>Algarve</a:t>
              </a:r>
              <a:endParaRPr lang="en-GB" b="1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48"/>
          <p:cNvGrpSpPr/>
          <p:nvPr/>
        </p:nvGrpSpPr>
        <p:grpSpPr>
          <a:xfrm>
            <a:off x="5520853" y="5620818"/>
            <a:ext cx="1004888" cy="795338"/>
            <a:chOff x="4863256" y="5577531"/>
            <a:chExt cx="1004888" cy="795338"/>
          </a:xfrm>
        </p:grpSpPr>
        <p:grpSp>
          <p:nvGrpSpPr>
            <p:cNvPr id="9" name="Group 143"/>
            <p:cNvGrpSpPr>
              <a:grpSpLocks/>
            </p:cNvGrpSpPr>
            <p:nvPr/>
          </p:nvGrpSpPr>
          <p:grpSpPr bwMode="auto">
            <a:xfrm>
              <a:off x="4863256" y="5868044"/>
              <a:ext cx="1004888" cy="504825"/>
              <a:chOff x="659" y="5617"/>
              <a:chExt cx="570" cy="349"/>
            </a:xfrm>
          </p:grpSpPr>
          <p:sp>
            <p:nvSpPr>
              <p:cNvPr id="19" name="Freeform 144"/>
              <p:cNvSpPr>
                <a:spLocks/>
              </p:cNvSpPr>
              <p:nvPr/>
            </p:nvSpPr>
            <p:spPr bwMode="auto">
              <a:xfrm>
                <a:off x="1075" y="5620"/>
                <a:ext cx="154" cy="131"/>
              </a:xfrm>
              <a:custGeom>
                <a:avLst/>
                <a:gdLst>
                  <a:gd name="T0" fmla="*/ 0 w 256"/>
                  <a:gd name="T1" fmla="*/ 0 h 221"/>
                  <a:gd name="T2" fmla="*/ 0 w 256"/>
                  <a:gd name="T3" fmla="*/ 1 h 221"/>
                  <a:gd name="T4" fmla="*/ 1 w 256"/>
                  <a:gd name="T5" fmla="*/ 1 h 221"/>
                  <a:gd name="T6" fmla="*/ 0 60000 65536"/>
                  <a:gd name="T7" fmla="*/ 0 60000 65536"/>
                  <a:gd name="T8" fmla="*/ 0 60000 65536"/>
                  <a:gd name="T9" fmla="*/ 0 w 256"/>
                  <a:gd name="T10" fmla="*/ 0 h 221"/>
                  <a:gd name="T11" fmla="*/ 256 w 256"/>
                  <a:gd name="T12" fmla="*/ 221 h 2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" h="221">
                    <a:moveTo>
                      <a:pt x="0" y="0"/>
                    </a:moveTo>
                    <a:lnTo>
                      <a:pt x="0" y="220"/>
                    </a:lnTo>
                    <a:lnTo>
                      <a:pt x="255" y="220"/>
                    </a:lnTo>
                  </a:path>
                </a:pathLst>
              </a:custGeom>
              <a:noFill/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" name="Rectangle 145"/>
              <p:cNvSpPr>
                <a:spLocks noChangeArrowheads="1"/>
              </p:cNvSpPr>
              <p:nvPr/>
            </p:nvSpPr>
            <p:spPr bwMode="auto">
              <a:xfrm rot="16200000" flipV="1">
                <a:off x="769" y="5507"/>
                <a:ext cx="349" cy="57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" name="Rectangle 147"/>
            <p:cNvSpPr>
              <a:spLocks noChangeArrowheads="1"/>
            </p:cNvSpPr>
            <p:nvPr/>
          </p:nvSpPr>
          <p:spPr bwMode="auto">
            <a:xfrm>
              <a:off x="4936732" y="5577531"/>
              <a:ext cx="861111" cy="307766"/>
            </a:xfrm>
            <a:prstGeom prst="rect">
              <a:avLst/>
            </a:prstGeom>
            <a:noFill/>
            <a:ln w="7938" algn="ctr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rgbClr val="808080"/>
                  </a:solidFill>
                </a:rPr>
                <a:t>Madeira</a:t>
              </a:r>
              <a:endParaRPr lang="pt-PT" sz="1400" b="1" dirty="0">
                <a:solidFill>
                  <a:srgbClr val="808080"/>
                </a:solidFill>
              </a:endParaRPr>
            </a:p>
          </p:txBody>
        </p:sp>
        <p:grpSp>
          <p:nvGrpSpPr>
            <p:cNvPr id="12" name="Group 148"/>
            <p:cNvGrpSpPr>
              <a:grpSpLocks/>
            </p:cNvGrpSpPr>
            <p:nvPr/>
          </p:nvGrpSpPr>
          <p:grpSpPr bwMode="auto">
            <a:xfrm>
              <a:off x="4863256" y="5868044"/>
              <a:ext cx="1004888" cy="504825"/>
              <a:chOff x="659" y="5617"/>
              <a:chExt cx="570" cy="349"/>
            </a:xfrm>
          </p:grpSpPr>
          <p:sp>
            <p:nvSpPr>
              <p:cNvPr id="24" name="Freeform 149"/>
              <p:cNvSpPr>
                <a:spLocks/>
              </p:cNvSpPr>
              <p:nvPr/>
            </p:nvSpPr>
            <p:spPr bwMode="auto">
              <a:xfrm>
                <a:off x="1075" y="5620"/>
                <a:ext cx="154" cy="131"/>
              </a:xfrm>
              <a:custGeom>
                <a:avLst/>
                <a:gdLst>
                  <a:gd name="T0" fmla="*/ 0 w 256"/>
                  <a:gd name="T1" fmla="*/ 0 h 221"/>
                  <a:gd name="T2" fmla="*/ 0 w 256"/>
                  <a:gd name="T3" fmla="*/ 1 h 221"/>
                  <a:gd name="T4" fmla="*/ 1 w 256"/>
                  <a:gd name="T5" fmla="*/ 1 h 221"/>
                  <a:gd name="T6" fmla="*/ 0 60000 65536"/>
                  <a:gd name="T7" fmla="*/ 0 60000 65536"/>
                  <a:gd name="T8" fmla="*/ 0 60000 65536"/>
                  <a:gd name="T9" fmla="*/ 0 w 256"/>
                  <a:gd name="T10" fmla="*/ 0 h 221"/>
                  <a:gd name="T11" fmla="*/ 256 w 256"/>
                  <a:gd name="T12" fmla="*/ 221 h 2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" h="221">
                    <a:moveTo>
                      <a:pt x="0" y="0"/>
                    </a:moveTo>
                    <a:lnTo>
                      <a:pt x="0" y="220"/>
                    </a:lnTo>
                    <a:lnTo>
                      <a:pt x="255" y="220"/>
                    </a:lnTo>
                  </a:path>
                </a:pathLst>
              </a:cu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5" name="Rectangle 150"/>
              <p:cNvSpPr>
                <a:spLocks noChangeArrowheads="1"/>
              </p:cNvSpPr>
              <p:nvPr/>
            </p:nvSpPr>
            <p:spPr bwMode="auto">
              <a:xfrm rot="16200000" flipV="1">
                <a:off x="769" y="5507"/>
                <a:ext cx="349" cy="570"/>
              </a:xfrm>
              <a:prstGeom prst="rect">
                <a:avLst/>
              </a:prstGeom>
              <a:noFill/>
              <a:ln w="635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151"/>
            <p:cNvGrpSpPr>
              <a:grpSpLocks/>
            </p:cNvGrpSpPr>
            <p:nvPr/>
          </p:nvGrpSpPr>
          <p:grpSpPr bwMode="auto">
            <a:xfrm>
              <a:off x="4963269" y="5909319"/>
              <a:ext cx="852487" cy="350837"/>
              <a:chOff x="753" y="3989"/>
              <a:chExt cx="526" cy="264"/>
            </a:xfrm>
            <a:solidFill>
              <a:srgbClr val="0033CC"/>
            </a:solidFill>
          </p:grpSpPr>
          <p:sp>
            <p:nvSpPr>
              <p:cNvPr id="27" name="Freeform 152"/>
              <p:cNvSpPr>
                <a:spLocks/>
              </p:cNvSpPr>
              <p:nvPr/>
            </p:nvSpPr>
            <p:spPr bwMode="auto">
              <a:xfrm>
                <a:off x="753" y="4053"/>
                <a:ext cx="489" cy="200"/>
              </a:xfrm>
              <a:custGeom>
                <a:avLst/>
                <a:gdLst>
                  <a:gd name="T0" fmla="*/ 0 w 1045"/>
                  <a:gd name="T1" fmla="*/ 0 h 426"/>
                  <a:gd name="T2" fmla="*/ 0 w 1045"/>
                  <a:gd name="T3" fmla="*/ 0 h 426"/>
                  <a:gd name="T4" fmla="*/ 0 w 1045"/>
                  <a:gd name="T5" fmla="*/ 0 h 426"/>
                  <a:gd name="T6" fmla="*/ 0 w 1045"/>
                  <a:gd name="T7" fmla="*/ 0 h 426"/>
                  <a:gd name="T8" fmla="*/ 0 w 1045"/>
                  <a:gd name="T9" fmla="*/ 0 h 426"/>
                  <a:gd name="T10" fmla="*/ 0 w 1045"/>
                  <a:gd name="T11" fmla="*/ 0 h 426"/>
                  <a:gd name="T12" fmla="*/ 0 w 1045"/>
                  <a:gd name="T13" fmla="*/ 0 h 426"/>
                  <a:gd name="T14" fmla="*/ 0 w 1045"/>
                  <a:gd name="T15" fmla="*/ 0 h 426"/>
                  <a:gd name="T16" fmla="*/ 0 w 1045"/>
                  <a:gd name="T17" fmla="*/ 0 h 426"/>
                  <a:gd name="T18" fmla="*/ 0 w 1045"/>
                  <a:gd name="T19" fmla="*/ 0 h 426"/>
                  <a:gd name="T20" fmla="*/ 0 w 1045"/>
                  <a:gd name="T21" fmla="*/ 0 h 426"/>
                  <a:gd name="T22" fmla="*/ 0 w 1045"/>
                  <a:gd name="T23" fmla="*/ 0 h 426"/>
                  <a:gd name="T24" fmla="*/ 0 w 1045"/>
                  <a:gd name="T25" fmla="*/ 0 h 426"/>
                  <a:gd name="T26" fmla="*/ 0 w 1045"/>
                  <a:gd name="T27" fmla="*/ 0 h 426"/>
                  <a:gd name="T28" fmla="*/ 0 w 1045"/>
                  <a:gd name="T29" fmla="*/ 0 h 426"/>
                  <a:gd name="T30" fmla="*/ 0 w 1045"/>
                  <a:gd name="T31" fmla="*/ 0 h 426"/>
                  <a:gd name="T32" fmla="*/ 0 w 1045"/>
                  <a:gd name="T33" fmla="*/ 0 h 426"/>
                  <a:gd name="T34" fmla="*/ 0 w 1045"/>
                  <a:gd name="T35" fmla="*/ 0 h 426"/>
                  <a:gd name="T36" fmla="*/ 0 w 1045"/>
                  <a:gd name="T37" fmla="*/ 0 h 426"/>
                  <a:gd name="T38" fmla="*/ 0 w 1045"/>
                  <a:gd name="T39" fmla="*/ 0 h 426"/>
                  <a:gd name="T40" fmla="*/ 0 w 1045"/>
                  <a:gd name="T41" fmla="*/ 0 h 426"/>
                  <a:gd name="T42" fmla="*/ 0 w 1045"/>
                  <a:gd name="T43" fmla="*/ 0 h 426"/>
                  <a:gd name="T44" fmla="*/ 0 w 1045"/>
                  <a:gd name="T45" fmla="*/ 0 h 426"/>
                  <a:gd name="T46" fmla="*/ 0 w 1045"/>
                  <a:gd name="T47" fmla="*/ 0 h 426"/>
                  <a:gd name="T48" fmla="*/ 0 w 1045"/>
                  <a:gd name="T49" fmla="*/ 0 h 426"/>
                  <a:gd name="T50" fmla="*/ 0 w 1045"/>
                  <a:gd name="T51" fmla="*/ 0 h 426"/>
                  <a:gd name="T52" fmla="*/ 0 w 1045"/>
                  <a:gd name="T53" fmla="*/ 0 h 426"/>
                  <a:gd name="T54" fmla="*/ 0 w 1045"/>
                  <a:gd name="T55" fmla="*/ 0 h 426"/>
                  <a:gd name="T56" fmla="*/ 0 w 1045"/>
                  <a:gd name="T57" fmla="*/ 0 h 426"/>
                  <a:gd name="T58" fmla="*/ 0 w 1045"/>
                  <a:gd name="T59" fmla="*/ 0 h 426"/>
                  <a:gd name="T60" fmla="*/ 0 w 1045"/>
                  <a:gd name="T61" fmla="*/ 0 h 426"/>
                  <a:gd name="T62" fmla="*/ 0 w 1045"/>
                  <a:gd name="T63" fmla="*/ 0 h 426"/>
                  <a:gd name="T64" fmla="*/ 0 w 1045"/>
                  <a:gd name="T65" fmla="*/ 0 h 426"/>
                  <a:gd name="T66" fmla="*/ 0 w 1045"/>
                  <a:gd name="T67" fmla="*/ 0 h 426"/>
                  <a:gd name="T68" fmla="*/ 0 w 1045"/>
                  <a:gd name="T69" fmla="*/ 0 h 426"/>
                  <a:gd name="T70" fmla="*/ 0 w 1045"/>
                  <a:gd name="T71" fmla="*/ 0 h 426"/>
                  <a:gd name="T72" fmla="*/ 0 w 1045"/>
                  <a:gd name="T73" fmla="*/ 0 h 426"/>
                  <a:gd name="T74" fmla="*/ 0 w 1045"/>
                  <a:gd name="T75" fmla="*/ 0 h 426"/>
                  <a:gd name="T76" fmla="*/ 0 w 1045"/>
                  <a:gd name="T77" fmla="*/ 0 h 426"/>
                  <a:gd name="T78" fmla="*/ 0 w 1045"/>
                  <a:gd name="T79" fmla="*/ 0 h 426"/>
                  <a:gd name="T80" fmla="*/ 0 w 1045"/>
                  <a:gd name="T81" fmla="*/ 0 h 426"/>
                  <a:gd name="T82" fmla="*/ 0 w 1045"/>
                  <a:gd name="T83" fmla="*/ 0 h 426"/>
                  <a:gd name="T84" fmla="*/ 0 w 1045"/>
                  <a:gd name="T85" fmla="*/ 0 h 426"/>
                  <a:gd name="T86" fmla="*/ 0 w 1045"/>
                  <a:gd name="T87" fmla="*/ 0 h 426"/>
                  <a:gd name="T88" fmla="*/ 0 w 1045"/>
                  <a:gd name="T89" fmla="*/ 0 h 426"/>
                  <a:gd name="T90" fmla="*/ 0 w 1045"/>
                  <a:gd name="T91" fmla="*/ 0 h 426"/>
                  <a:gd name="T92" fmla="*/ 0 w 1045"/>
                  <a:gd name="T93" fmla="*/ 0 h 426"/>
                  <a:gd name="T94" fmla="*/ 0 w 1045"/>
                  <a:gd name="T95" fmla="*/ 0 h 426"/>
                  <a:gd name="T96" fmla="*/ 0 w 1045"/>
                  <a:gd name="T97" fmla="*/ 0 h 426"/>
                  <a:gd name="T98" fmla="*/ 0 w 1045"/>
                  <a:gd name="T99" fmla="*/ 0 h 426"/>
                  <a:gd name="T100" fmla="*/ 0 w 1045"/>
                  <a:gd name="T101" fmla="*/ 0 h 426"/>
                  <a:gd name="T102" fmla="*/ 0 w 1045"/>
                  <a:gd name="T103" fmla="*/ 0 h 426"/>
                  <a:gd name="T104" fmla="*/ 0 w 1045"/>
                  <a:gd name="T105" fmla="*/ 0 h 426"/>
                  <a:gd name="T106" fmla="*/ 0 w 1045"/>
                  <a:gd name="T107" fmla="*/ 0 h 426"/>
                  <a:gd name="T108" fmla="*/ 0 w 1045"/>
                  <a:gd name="T109" fmla="*/ 0 h 426"/>
                  <a:gd name="T110" fmla="*/ 0 w 1045"/>
                  <a:gd name="T111" fmla="*/ 0 h 426"/>
                  <a:gd name="T112" fmla="*/ 0 w 1045"/>
                  <a:gd name="T113" fmla="*/ 0 h 426"/>
                  <a:gd name="T114" fmla="*/ 0 w 1045"/>
                  <a:gd name="T115" fmla="*/ 0 h 426"/>
                  <a:gd name="T116" fmla="*/ 0 w 1045"/>
                  <a:gd name="T117" fmla="*/ 0 h 426"/>
                  <a:gd name="T118" fmla="*/ 0 w 1045"/>
                  <a:gd name="T119" fmla="*/ 0 h 426"/>
                  <a:gd name="T120" fmla="*/ 0 w 1045"/>
                  <a:gd name="T121" fmla="*/ 0 h 426"/>
                  <a:gd name="T122" fmla="*/ 0 w 1045"/>
                  <a:gd name="T123" fmla="*/ 0 h 4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45"/>
                  <a:gd name="T187" fmla="*/ 0 h 426"/>
                  <a:gd name="T188" fmla="*/ 1045 w 1045"/>
                  <a:gd name="T189" fmla="*/ 426 h 4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45" h="426">
                    <a:moveTo>
                      <a:pt x="109" y="1"/>
                    </a:moveTo>
                    <a:cubicBezTo>
                      <a:pt x="126" y="1"/>
                      <a:pt x="143" y="0"/>
                      <a:pt x="160" y="2"/>
                    </a:cubicBezTo>
                    <a:cubicBezTo>
                      <a:pt x="160" y="2"/>
                      <a:pt x="165" y="9"/>
                      <a:pt x="167" y="10"/>
                    </a:cubicBezTo>
                    <a:cubicBezTo>
                      <a:pt x="168" y="14"/>
                      <a:pt x="170" y="16"/>
                      <a:pt x="173" y="18"/>
                    </a:cubicBezTo>
                    <a:cubicBezTo>
                      <a:pt x="174" y="22"/>
                      <a:pt x="176" y="24"/>
                      <a:pt x="179" y="26"/>
                    </a:cubicBezTo>
                    <a:cubicBezTo>
                      <a:pt x="180" y="30"/>
                      <a:pt x="185" y="38"/>
                      <a:pt x="190" y="40"/>
                    </a:cubicBezTo>
                    <a:cubicBezTo>
                      <a:pt x="194" y="52"/>
                      <a:pt x="220" y="62"/>
                      <a:pt x="232" y="66"/>
                    </a:cubicBezTo>
                    <a:cubicBezTo>
                      <a:pt x="237" y="67"/>
                      <a:pt x="241" y="68"/>
                      <a:pt x="246" y="69"/>
                    </a:cubicBezTo>
                    <a:cubicBezTo>
                      <a:pt x="247" y="69"/>
                      <a:pt x="250" y="70"/>
                      <a:pt x="250" y="70"/>
                    </a:cubicBezTo>
                    <a:cubicBezTo>
                      <a:pt x="256" y="74"/>
                      <a:pt x="263" y="75"/>
                      <a:pt x="270" y="76"/>
                    </a:cubicBezTo>
                    <a:cubicBezTo>
                      <a:pt x="273" y="78"/>
                      <a:pt x="276" y="80"/>
                      <a:pt x="280" y="81"/>
                    </a:cubicBezTo>
                    <a:cubicBezTo>
                      <a:pt x="289" y="88"/>
                      <a:pt x="300" y="92"/>
                      <a:pt x="311" y="94"/>
                    </a:cubicBezTo>
                    <a:cubicBezTo>
                      <a:pt x="318" y="99"/>
                      <a:pt x="326" y="99"/>
                      <a:pt x="334" y="100"/>
                    </a:cubicBezTo>
                    <a:cubicBezTo>
                      <a:pt x="340" y="104"/>
                      <a:pt x="349" y="104"/>
                      <a:pt x="356" y="105"/>
                    </a:cubicBezTo>
                    <a:cubicBezTo>
                      <a:pt x="372" y="104"/>
                      <a:pt x="381" y="105"/>
                      <a:pt x="394" y="102"/>
                    </a:cubicBezTo>
                    <a:cubicBezTo>
                      <a:pt x="399" y="95"/>
                      <a:pt x="415" y="89"/>
                      <a:pt x="424" y="87"/>
                    </a:cubicBezTo>
                    <a:cubicBezTo>
                      <a:pt x="429" y="85"/>
                      <a:pt x="432" y="81"/>
                      <a:pt x="437" y="79"/>
                    </a:cubicBezTo>
                    <a:cubicBezTo>
                      <a:pt x="443" y="73"/>
                      <a:pt x="453" y="70"/>
                      <a:pt x="461" y="67"/>
                    </a:cubicBezTo>
                    <a:cubicBezTo>
                      <a:pt x="465" y="66"/>
                      <a:pt x="473" y="62"/>
                      <a:pt x="473" y="62"/>
                    </a:cubicBezTo>
                    <a:cubicBezTo>
                      <a:pt x="481" y="72"/>
                      <a:pt x="489" y="67"/>
                      <a:pt x="505" y="68"/>
                    </a:cubicBezTo>
                    <a:cubicBezTo>
                      <a:pt x="510" y="69"/>
                      <a:pt x="510" y="71"/>
                      <a:pt x="514" y="74"/>
                    </a:cubicBezTo>
                    <a:cubicBezTo>
                      <a:pt x="521" y="73"/>
                      <a:pt x="520" y="72"/>
                      <a:pt x="526" y="69"/>
                    </a:cubicBezTo>
                    <a:cubicBezTo>
                      <a:pt x="529" y="67"/>
                      <a:pt x="535" y="66"/>
                      <a:pt x="535" y="66"/>
                    </a:cubicBezTo>
                    <a:cubicBezTo>
                      <a:pt x="539" y="67"/>
                      <a:pt x="543" y="68"/>
                      <a:pt x="547" y="69"/>
                    </a:cubicBezTo>
                    <a:cubicBezTo>
                      <a:pt x="560" y="68"/>
                      <a:pt x="567" y="68"/>
                      <a:pt x="578" y="66"/>
                    </a:cubicBezTo>
                    <a:cubicBezTo>
                      <a:pt x="587" y="62"/>
                      <a:pt x="598" y="61"/>
                      <a:pt x="608" y="60"/>
                    </a:cubicBezTo>
                    <a:cubicBezTo>
                      <a:pt x="622" y="56"/>
                      <a:pt x="623" y="64"/>
                      <a:pt x="634" y="67"/>
                    </a:cubicBezTo>
                    <a:cubicBezTo>
                      <a:pt x="638" y="70"/>
                      <a:pt x="642" y="73"/>
                      <a:pt x="646" y="74"/>
                    </a:cubicBezTo>
                    <a:cubicBezTo>
                      <a:pt x="648" y="75"/>
                      <a:pt x="652" y="76"/>
                      <a:pt x="652" y="76"/>
                    </a:cubicBezTo>
                    <a:cubicBezTo>
                      <a:pt x="654" y="81"/>
                      <a:pt x="664" y="84"/>
                      <a:pt x="664" y="84"/>
                    </a:cubicBezTo>
                    <a:cubicBezTo>
                      <a:pt x="673" y="97"/>
                      <a:pt x="687" y="96"/>
                      <a:pt x="701" y="100"/>
                    </a:cubicBezTo>
                    <a:cubicBezTo>
                      <a:pt x="703" y="105"/>
                      <a:pt x="700" y="110"/>
                      <a:pt x="698" y="114"/>
                    </a:cubicBezTo>
                    <a:cubicBezTo>
                      <a:pt x="702" y="125"/>
                      <a:pt x="710" y="123"/>
                      <a:pt x="720" y="126"/>
                    </a:cubicBezTo>
                    <a:cubicBezTo>
                      <a:pt x="722" y="133"/>
                      <a:pt x="734" y="144"/>
                      <a:pt x="742" y="147"/>
                    </a:cubicBezTo>
                    <a:cubicBezTo>
                      <a:pt x="745" y="152"/>
                      <a:pt x="754" y="158"/>
                      <a:pt x="760" y="160"/>
                    </a:cubicBezTo>
                    <a:cubicBezTo>
                      <a:pt x="763" y="164"/>
                      <a:pt x="770" y="166"/>
                      <a:pt x="775" y="168"/>
                    </a:cubicBezTo>
                    <a:cubicBezTo>
                      <a:pt x="778" y="169"/>
                      <a:pt x="781" y="170"/>
                      <a:pt x="784" y="171"/>
                    </a:cubicBezTo>
                    <a:cubicBezTo>
                      <a:pt x="785" y="171"/>
                      <a:pt x="787" y="172"/>
                      <a:pt x="787" y="172"/>
                    </a:cubicBezTo>
                    <a:cubicBezTo>
                      <a:pt x="817" y="171"/>
                      <a:pt x="810" y="171"/>
                      <a:pt x="826" y="176"/>
                    </a:cubicBezTo>
                    <a:cubicBezTo>
                      <a:pt x="830" y="183"/>
                      <a:pt x="838" y="182"/>
                      <a:pt x="846" y="183"/>
                    </a:cubicBezTo>
                    <a:cubicBezTo>
                      <a:pt x="854" y="185"/>
                      <a:pt x="856" y="186"/>
                      <a:pt x="866" y="187"/>
                    </a:cubicBezTo>
                    <a:cubicBezTo>
                      <a:pt x="881" y="191"/>
                      <a:pt x="895" y="192"/>
                      <a:pt x="911" y="193"/>
                    </a:cubicBezTo>
                    <a:cubicBezTo>
                      <a:pt x="915" y="194"/>
                      <a:pt x="919" y="195"/>
                      <a:pt x="923" y="196"/>
                    </a:cubicBezTo>
                    <a:cubicBezTo>
                      <a:pt x="934" y="203"/>
                      <a:pt x="963" y="196"/>
                      <a:pt x="978" y="194"/>
                    </a:cubicBezTo>
                    <a:cubicBezTo>
                      <a:pt x="981" y="189"/>
                      <a:pt x="982" y="188"/>
                      <a:pt x="988" y="187"/>
                    </a:cubicBezTo>
                    <a:cubicBezTo>
                      <a:pt x="998" y="188"/>
                      <a:pt x="1003" y="195"/>
                      <a:pt x="1012" y="200"/>
                    </a:cubicBezTo>
                    <a:cubicBezTo>
                      <a:pt x="1015" y="202"/>
                      <a:pt x="1018" y="204"/>
                      <a:pt x="1021" y="206"/>
                    </a:cubicBezTo>
                    <a:cubicBezTo>
                      <a:pt x="1022" y="207"/>
                      <a:pt x="1024" y="208"/>
                      <a:pt x="1024" y="208"/>
                    </a:cubicBezTo>
                    <a:cubicBezTo>
                      <a:pt x="1028" y="215"/>
                      <a:pt x="1038" y="220"/>
                      <a:pt x="1045" y="225"/>
                    </a:cubicBezTo>
                    <a:cubicBezTo>
                      <a:pt x="1043" y="232"/>
                      <a:pt x="1026" y="222"/>
                      <a:pt x="1020" y="220"/>
                    </a:cubicBezTo>
                    <a:cubicBezTo>
                      <a:pt x="1016" y="219"/>
                      <a:pt x="1009" y="217"/>
                      <a:pt x="1009" y="217"/>
                    </a:cubicBezTo>
                    <a:cubicBezTo>
                      <a:pt x="1001" y="209"/>
                      <a:pt x="995" y="206"/>
                      <a:pt x="984" y="204"/>
                    </a:cubicBezTo>
                    <a:cubicBezTo>
                      <a:pt x="977" y="206"/>
                      <a:pt x="977" y="212"/>
                      <a:pt x="970" y="214"/>
                    </a:cubicBezTo>
                    <a:cubicBezTo>
                      <a:pt x="954" y="213"/>
                      <a:pt x="942" y="212"/>
                      <a:pt x="926" y="213"/>
                    </a:cubicBezTo>
                    <a:cubicBezTo>
                      <a:pt x="920" y="219"/>
                      <a:pt x="910" y="223"/>
                      <a:pt x="901" y="225"/>
                    </a:cubicBezTo>
                    <a:cubicBezTo>
                      <a:pt x="896" y="226"/>
                      <a:pt x="897" y="226"/>
                      <a:pt x="892" y="230"/>
                    </a:cubicBezTo>
                    <a:cubicBezTo>
                      <a:pt x="891" y="231"/>
                      <a:pt x="889" y="232"/>
                      <a:pt x="889" y="232"/>
                    </a:cubicBezTo>
                    <a:cubicBezTo>
                      <a:pt x="888" y="236"/>
                      <a:pt x="886" y="238"/>
                      <a:pt x="883" y="240"/>
                    </a:cubicBezTo>
                    <a:cubicBezTo>
                      <a:pt x="881" y="243"/>
                      <a:pt x="877" y="247"/>
                      <a:pt x="874" y="249"/>
                    </a:cubicBezTo>
                    <a:cubicBezTo>
                      <a:pt x="872" y="253"/>
                      <a:pt x="869" y="261"/>
                      <a:pt x="869" y="261"/>
                    </a:cubicBezTo>
                    <a:cubicBezTo>
                      <a:pt x="868" y="268"/>
                      <a:pt x="866" y="275"/>
                      <a:pt x="860" y="279"/>
                    </a:cubicBezTo>
                    <a:cubicBezTo>
                      <a:pt x="857" y="283"/>
                      <a:pt x="857" y="287"/>
                      <a:pt x="854" y="291"/>
                    </a:cubicBezTo>
                    <a:cubicBezTo>
                      <a:pt x="852" y="300"/>
                      <a:pt x="852" y="305"/>
                      <a:pt x="844" y="310"/>
                    </a:cubicBezTo>
                    <a:cubicBezTo>
                      <a:pt x="839" y="313"/>
                      <a:pt x="842" y="312"/>
                      <a:pt x="835" y="314"/>
                    </a:cubicBezTo>
                    <a:cubicBezTo>
                      <a:pt x="834" y="314"/>
                      <a:pt x="832" y="315"/>
                      <a:pt x="832" y="315"/>
                    </a:cubicBezTo>
                    <a:cubicBezTo>
                      <a:pt x="829" y="318"/>
                      <a:pt x="823" y="322"/>
                      <a:pt x="823" y="322"/>
                    </a:cubicBezTo>
                    <a:cubicBezTo>
                      <a:pt x="820" y="326"/>
                      <a:pt x="816" y="330"/>
                      <a:pt x="812" y="333"/>
                    </a:cubicBezTo>
                    <a:cubicBezTo>
                      <a:pt x="811" y="337"/>
                      <a:pt x="808" y="341"/>
                      <a:pt x="806" y="345"/>
                    </a:cubicBezTo>
                    <a:cubicBezTo>
                      <a:pt x="805" y="358"/>
                      <a:pt x="804" y="368"/>
                      <a:pt x="793" y="375"/>
                    </a:cubicBezTo>
                    <a:cubicBezTo>
                      <a:pt x="791" y="379"/>
                      <a:pt x="786" y="381"/>
                      <a:pt x="782" y="382"/>
                    </a:cubicBezTo>
                    <a:cubicBezTo>
                      <a:pt x="779" y="386"/>
                      <a:pt x="770" y="390"/>
                      <a:pt x="770" y="390"/>
                    </a:cubicBezTo>
                    <a:cubicBezTo>
                      <a:pt x="764" y="399"/>
                      <a:pt x="750" y="399"/>
                      <a:pt x="740" y="400"/>
                    </a:cubicBezTo>
                    <a:cubicBezTo>
                      <a:pt x="734" y="402"/>
                      <a:pt x="728" y="403"/>
                      <a:pt x="722" y="404"/>
                    </a:cubicBezTo>
                    <a:cubicBezTo>
                      <a:pt x="709" y="403"/>
                      <a:pt x="683" y="400"/>
                      <a:pt x="683" y="400"/>
                    </a:cubicBezTo>
                    <a:cubicBezTo>
                      <a:pt x="678" y="399"/>
                      <a:pt x="672" y="397"/>
                      <a:pt x="667" y="396"/>
                    </a:cubicBezTo>
                    <a:cubicBezTo>
                      <a:pt x="663" y="393"/>
                      <a:pt x="659" y="392"/>
                      <a:pt x="654" y="391"/>
                    </a:cubicBezTo>
                    <a:cubicBezTo>
                      <a:pt x="648" y="392"/>
                      <a:pt x="637" y="394"/>
                      <a:pt x="637" y="394"/>
                    </a:cubicBezTo>
                    <a:cubicBezTo>
                      <a:pt x="632" y="401"/>
                      <a:pt x="616" y="404"/>
                      <a:pt x="608" y="406"/>
                    </a:cubicBezTo>
                    <a:cubicBezTo>
                      <a:pt x="593" y="416"/>
                      <a:pt x="574" y="416"/>
                      <a:pt x="559" y="426"/>
                    </a:cubicBezTo>
                    <a:cubicBezTo>
                      <a:pt x="558" y="425"/>
                      <a:pt x="558" y="424"/>
                      <a:pt x="557" y="423"/>
                    </a:cubicBezTo>
                    <a:cubicBezTo>
                      <a:pt x="556" y="422"/>
                      <a:pt x="555" y="423"/>
                      <a:pt x="554" y="422"/>
                    </a:cubicBezTo>
                    <a:cubicBezTo>
                      <a:pt x="553" y="420"/>
                      <a:pt x="552" y="414"/>
                      <a:pt x="550" y="412"/>
                    </a:cubicBezTo>
                    <a:cubicBezTo>
                      <a:pt x="547" y="410"/>
                      <a:pt x="541" y="409"/>
                      <a:pt x="541" y="409"/>
                    </a:cubicBezTo>
                    <a:cubicBezTo>
                      <a:pt x="540" y="405"/>
                      <a:pt x="534" y="403"/>
                      <a:pt x="530" y="402"/>
                    </a:cubicBezTo>
                    <a:cubicBezTo>
                      <a:pt x="525" y="397"/>
                      <a:pt x="518" y="397"/>
                      <a:pt x="511" y="396"/>
                    </a:cubicBezTo>
                    <a:cubicBezTo>
                      <a:pt x="497" y="387"/>
                      <a:pt x="479" y="382"/>
                      <a:pt x="463" y="379"/>
                    </a:cubicBezTo>
                    <a:cubicBezTo>
                      <a:pt x="456" y="380"/>
                      <a:pt x="450" y="381"/>
                      <a:pt x="443" y="384"/>
                    </a:cubicBezTo>
                    <a:cubicBezTo>
                      <a:pt x="417" y="381"/>
                      <a:pt x="390" y="370"/>
                      <a:pt x="365" y="363"/>
                    </a:cubicBezTo>
                    <a:cubicBezTo>
                      <a:pt x="354" y="360"/>
                      <a:pt x="339" y="359"/>
                      <a:pt x="329" y="354"/>
                    </a:cubicBezTo>
                    <a:cubicBezTo>
                      <a:pt x="325" y="352"/>
                      <a:pt x="324" y="349"/>
                      <a:pt x="320" y="348"/>
                    </a:cubicBezTo>
                    <a:cubicBezTo>
                      <a:pt x="312" y="340"/>
                      <a:pt x="299" y="340"/>
                      <a:pt x="289" y="339"/>
                    </a:cubicBezTo>
                    <a:cubicBezTo>
                      <a:pt x="285" y="338"/>
                      <a:pt x="277" y="336"/>
                      <a:pt x="277" y="336"/>
                    </a:cubicBezTo>
                    <a:cubicBezTo>
                      <a:pt x="272" y="331"/>
                      <a:pt x="265" y="327"/>
                      <a:pt x="259" y="325"/>
                    </a:cubicBezTo>
                    <a:cubicBezTo>
                      <a:pt x="253" y="316"/>
                      <a:pt x="242" y="312"/>
                      <a:pt x="233" y="306"/>
                    </a:cubicBezTo>
                    <a:cubicBezTo>
                      <a:pt x="229" y="303"/>
                      <a:pt x="225" y="302"/>
                      <a:pt x="221" y="301"/>
                    </a:cubicBezTo>
                    <a:cubicBezTo>
                      <a:pt x="220" y="301"/>
                      <a:pt x="218" y="300"/>
                      <a:pt x="218" y="300"/>
                    </a:cubicBezTo>
                    <a:cubicBezTo>
                      <a:pt x="211" y="293"/>
                      <a:pt x="199" y="293"/>
                      <a:pt x="191" y="288"/>
                    </a:cubicBezTo>
                    <a:cubicBezTo>
                      <a:pt x="186" y="285"/>
                      <a:pt x="189" y="286"/>
                      <a:pt x="182" y="284"/>
                    </a:cubicBezTo>
                    <a:cubicBezTo>
                      <a:pt x="181" y="284"/>
                      <a:pt x="179" y="283"/>
                      <a:pt x="179" y="283"/>
                    </a:cubicBezTo>
                    <a:cubicBezTo>
                      <a:pt x="174" y="278"/>
                      <a:pt x="164" y="273"/>
                      <a:pt x="158" y="270"/>
                    </a:cubicBezTo>
                    <a:cubicBezTo>
                      <a:pt x="157" y="269"/>
                      <a:pt x="156" y="268"/>
                      <a:pt x="155" y="268"/>
                    </a:cubicBezTo>
                    <a:cubicBezTo>
                      <a:pt x="153" y="267"/>
                      <a:pt x="151" y="267"/>
                      <a:pt x="149" y="266"/>
                    </a:cubicBezTo>
                    <a:cubicBezTo>
                      <a:pt x="148" y="266"/>
                      <a:pt x="146" y="265"/>
                      <a:pt x="146" y="265"/>
                    </a:cubicBezTo>
                    <a:cubicBezTo>
                      <a:pt x="141" y="260"/>
                      <a:pt x="136" y="261"/>
                      <a:pt x="131" y="258"/>
                    </a:cubicBezTo>
                    <a:cubicBezTo>
                      <a:pt x="120" y="251"/>
                      <a:pt x="105" y="244"/>
                      <a:pt x="92" y="240"/>
                    </a:cubicBezTo>
                    <a:cubicBezTo>
                      <a:pt x="87" y="235"/>
                      <a:pt x="80" y="232"/>
                      <a:pt x="74" y="228"/>
                    </a:cubicBezTo>
                    <a:cubicBezTo>
                      <a:pt x="71" y="226"/>
                      <a:pt x="65" y="222"/>
                      <a:pt x="65" y="222"/>
                    </a:cubicBezTo>
                    <a:cubicBezTo>
                      <a:pt x="64" y="218"/>
                      <a:pt x="62" y="218"/>
                      <a:pt x="58" y="216"/>
                    </a:cubicBezTo>
                    <a:cubicBezTo>
                      <a:pt x="55" y="211"/>
                      <a:pt x="53" y="208"/>
                      <a:pt x="49" y="205"/>
                    </a:cubicBezTo>
                    <a:cubicBezTo>
                      <a:pt x="48" y="201"/>
                      <a:pt x="42" y="196"/>
                      <a:pt x="38" y="193"/>
                    </a:cubicBezTo>
                    <a:cubicBezTo>
                      <a:pt x="36" y="188"/>
                      <a:pt x="33" y="186"/>
                      <a:pt x="31" y="181"/>
                    </a:cubicBezTo>
                    <a:cubicBezTo>
                      <a:pt x="31" y="176"/>
                      <a:pt x="35" y="152"/>
                      <a:pt x="26" y="146"/>
                    </a:cubicBezTo>
                    <a:cubicBezTo>
                      <a:pt x="23" y="141"/>
                      <a:pt x="19" y="131"/>
                      <a:pt x="14" y="128"/>
                    </a:cubicBezTo>
                    <a:cubicBezTo>
                      <a:pt x="12" y="124"/>
                      <a:pt x="11" y="121"/>
                      <a:pt x="7" y="120"/>
                    </a:cubicBezTo>
                    <a:cubicBezTo>
                      <a:pt x="4" y="110"/>
                      <a:pt x="9" y="125"/>
                      <a:pt x="2" y="115"/>
                    </a:cubicBezTo>
                    <a:cubicBezTo>
                      <a:pt x="1" y="113"/>
                      <a:pt x="0" y="109"/>
                      <a:pt x="0" y="109"/>
                    </a:cubicBezTo>
                    <a:cubicBezTo>
                      <a:pt x="1" y="105"/>
                      <a:pt x="6" y="100"/>
                      <a:pt x="10" y="98"/>
                    </a:cubicBezTo>
                    <a:cubicBezTo>
                      <a:pt x="12" y="94"/>
                      <a:pt x="17" y="89"/>
                      <a:pt x="22" y="87"/>
                    </a:cubicBezTo>
                    <a:cubicBezTo>
                      <a:pt x="25" y="84"/>
                      <a:pt x="26" y="81"/>
                      <a:pt x="28" y="78"/>
                    </a:cubicBezTo>
                    <a:cubicBezTo>
                      <a:pt x="30" y="69"/>
                      <a:pt x="28" y="71"/>
                      <a:pt x="34" y="68"/>
                    </a:cubicBezTo>
                    <a:cubicBezTo>
                      <a:pt x="37" y="64"/>
                      <a:pt x="39" y="64"/>
                      <a:pt x="43" y="60"/>
                    </a:cubicBezTo>
                    <a:cubicBezTo>
                      <a:pt x="45" y="53"/>
                      <a:pt x="68" y="33"/>
                      <a:pt x="76" y="30"/>
                    </a:cubicBezTo>
                    <a:cubicBezTo>
                      <a:pt x="77" y="27"/>
                      <a:pt x="80" y="24"/>
                      <a:pt x="82" y="22"/>
                    </a:cubicBezTo>
                    <a:cubicBezTo>
                      <a:pt x="84" y="20"/>
                      <a:pt x="88" y="18"/>
                      <a:pt x="88" y="18"/>
                    </a:cubicBezTo>
                    <a:cubicBezTo>
                      <a:pt x="92" y="11"/>
                      <a:pt x="102" y="6"/>
                      <a:pt x="10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" name="Freeform 153"/>
              <p:cNvSpPr>
                <a:spLocks/>
              </p:cNvSpPr>
              <p:nvPr/>
            </p:nvSpPr>
            <p:spPr bwMode="auto">
              <a:xfrm>
                <a:off x="1196" y="3989"/>
                <a:ext cx="83" cy="69"/>
              </a:xfrm>
              <a:custGeom>
                <a:avLst/>
                <a:gdLst>
                  <a:gd name="T0" fmla="*/ 0 w 177"/>
                  <a:gd name="T1" fmla="*/ 0 h 147"/>
                  <a:gd name="T2" fmla="*/ 0 w 177"/>
                  <a:gd name="T3" fmla="*/ 0 h 147"/>
                  <a:gd name="T4" fmla="*/ 0 w 177"/>
                  <a:gd name="T5" fmla="*/ 0 h 147"/>
                  <a:gd name="T6" fmla="*/ 0 w 177"/>
                  <a:gd name="T7" fmla="*/ 0 h 147"/>
                  <a:gd name="T8" fmla="*/ 0 w 177"/>
                  <a:gd name="T9" fmla="*/ 0 h 147"/>
                  <a:gd name="T10" fmla="*/ 0 w 177"/>
                  <a:gd name="T11" fmla="*/ 0 h 147"/>
                  <a:gd name="T12" fmla="*/ 0 w 177"/>
                  <a:gd name="T13" fmla="*/ 0 h 147"/>
                  <a:gd name="T14" fmla="*/ 0 w 177"/>
                  <a:gd name="T15" fmla="*/ 0 h 147"/>
                  <a:gd name="T16" fmla="*/ 0 w 177"/>
                  <a:gd name="T17" fmla="*/ 0 h 147"/>
                  <a:gd name="T18" fmla="*/ 0 w 177"/>
                  <a:gd name="T19" fmla="*/ 0 h 147"/>
                  <a:gd name="T20" fmla="*/ 0 w 177"/>
                  <a:gd name="T21" fmla="*/ 0 h 147"/>
                  <a:gd name="T22" fmla="*/ 0 w 177"/>
                  <a:gd name="T23" fmla="*/ 0 h 147"/>
                  <a:gd name="T24" fmla="*/ 0 w 177"/>
                  <a:gd name="T25" fmla="*/ 0 h 147"/>
                  <a:gd name="T26" fmla="*/ 0 w 177"/>
                  <a:gd name="T27" fmla="*/ 0 h 147"/>
                  <a:gd name="T28" fmla="*/ 0 w 177"/>
                  <a:gd name="T29" fmla="*/ 0 h 147"/>
                  <a:gd name="T30" fmla="*/ 0 w 177"/>
                  <a:gd name="T31" fmla="*/ 0 h 147"/>
                  <a:gd name="T32" fmla="*/ 0 w 177"/>
                  <a:gd name="T33" fmla="*/ 0 h 147"/>
                  <a:gd name="T34" fmla="*/ 0 w 177"/>
                  <a:gd name="T35" fmla="*/ 0 h 147"/>
                  <a:gd name="T36" fmla="*/ 0 w 177"/>
                  <a:gd name="T37" fmla="*/ 0 h 147"/>
                  <a:gd name="T38" fmla="*/ 0 w 177"/>
                  <a:gd name="T39" fmla="*/ 0 h 147"/>
                  <a:gd name="T40" fmla="*/ 0 w 177"/>
                  <a:gd name="T41" fmla="*/ 0 h 147"/>
                  <a:gd name="T42" fmla="*/ 0 w 177"/>
                  <a:gd name="T43" fmla="*/ 0 h 147"/>
                  <a:gd name="T44" fmla="*/ 0 w 177"/>
                  <a:gd name="T45" fmla="*/ 0 h 147"/>
                  <a:gd name="T46" fmla="*/ 0 w 177"/>
                  <a:gd name="T47" fmla="*/ 0 h 147"/>
                  <a:gd name="T48" fmla="*/ 0 w 177"/>
                  <a:gd name="T49" fmla="*/ 0 h 147"/>
                  <a:gd name="T50" fmla="*/ 0 w 177"/>
                  <a:gd name="T51" fmla="*/ 0 h 147"/>
                  <a:gd name="T52" fmla="*/ 0 w 177"/>
                  <a:gd name="T53" fmla="*/ 0 h 147"/>
                  <a:gd name="T54" fmla="*/ 0 w 177"/>
                  <a:gd name="T55" fmla="*/ 0 h 147"/>
                  <a:gd name="T56" fmla="*/ 0 w 177"/>
                  <a:gd name="T57" fmla="*/ 0 h 147"/>
                  <a:gd name="T58" fmla="*/ 0 w 177"/>
                  <a:gd name="T59" fmla="*/ 0 h 1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7"/>
                  <a:gd name="T91" fmla="*/ 0 h 147"/>
                  <a:gd name="T92" fmla="*/ 177 w 177"/>
                  <a:gd name="T93" fmla="*/ 147 h 1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7" h="147">
                    <a:moveTo>
                      <a:pt x="37" y="45"/>
                    </a:moveTo>
                    <a:cubicBezTo>
                      <a:pt x="45" y="42"/>
                      <a:pt x="41" y="44"/>
                      <a:pt x="49" y="39"/>
                    </a:cubicBezTo>
                    <a:cubicBezTo>
                      <a:pt x="51" y="38"/>
                      <a:pt x="55" y="35"/>
                      <a:pt x="55" y="35"/>
                    </a:cubicBezTo>
                    <a:cubicBezTo>
                      <a:pt x="61" y="25"/>
                      <a:pt x="90" y="10"/>
                      <a:pt x="102" y="6"/>
                    </a:cubicBezTo>
                    <a:cubicBezTo>
                      <a:pt x="105" y="3"/>
                      <a:pt x="114" y="0"/>
                      <a:pt x="114" y="0"/>
                    </a:cubicBezTo>
                    <a:cubicBezTo>
                      <a:pt x="118" y="1"/>
                      <a:pt x="127" y="3"/>
                      <a:pt x="127" y="3"/>
                    </a:cubicBezTo>
                    <a:cubicBezTo>
                      <a:pt x="133" y="13"/>
                      <a:pt x="156" y="13"/>
                      <a:pt x="165" y="13"/>
                    </a:cubicBezTo>
                    <a:cubicBezTo>
                      <a:pt x="177" y="17"/>
                      <a:pt x="162" y="39"/>
                      <a:pt x="175" y="43"/>
                    </a:cubicBezTo>
                    <a:cubicBezTo>
                      <a:pt x="177" y="49"/>
                      <a:pt x="177" y="57"/>
                      <a:pt x="171" y="61"/>
                    </a:cubicBezTo>
                    <a:cubicBezTo>
                      <a:pt x="169" y="69"/>
                      <a:pt x="169" y="72"/>
                      <a:pt x="168" y="81"/>
                    </a:cubicBezTo>
                    <a:cubicBezTo>
                      <a:pt x="161" y="80"/>
                      <a:pt x="155" y="78"/>
                      <a:pt x="148" y="77"/>
                    </a:cubicBezTo>
                    <a:cubicBezTo>
                      <a:pt x="138" y="70"/>
                      <a:pt x="127" y="77"/>
                      <a:pt x="117" y="80"/>
                    </a:cubicBezTo>
                    <a:cubicBezTo>
                      <a:pt x="114" y="85"/>
                      <a:pt x="106" y="88"/>
                      <a:pt x="100" y="90"/>
                    </a:cubicBezTo>
                    <a:cubicBezTo>
                      <a:pt x="95" y="95"/>
                      <a:pt x="89" y="95"/>
                      <a:pt x="84" y="99"/>
                    </a:cubicBezTo>
                    <a:cubicBezTo>
                      <a:pt x="82" y="103"/>
                      <a:pt x="80" y="108"/>
                      <a:pt x="76" y="109"/>
                    </a:cubicBezTo>
                    <a:cubicBezTo>
                      <a:pt x="73" y="114"/>
                      <a:pt x="69" y="118"/>
                      <a:pt x="64" y="121"/>
                    </a:cubicBezTo>
                    <a:cubicBezTo>
                      <a:pt x="62" y="124"/>
                      <a:pt x="59" y="129"/>
                      <a:pt x="57" y="131"/>
                    </a:cubicBezTo>
                    <a:cubicBezTo>
                      <a:pt x="55" y="133"/>
                      <a:pt x="51" y="135"/>
                      <a:pt x="51" y="135"/>
                    </a:cubicBezTo>
                    <a:cubicBezTo>
                      <a:pt x="48" y="139"/>
                      <a:pt x="42" y="143"/>
                      <a:pt x="37" y="145"/>
                    </a:cubicBezTo>
                    <a:cubicBezTo>
                      <a:pt x="35" y="146"/>
                      <a:pt x="31" y="147"/>
                      <a:pt x="31" y="147"/>
                    </a:cubicBezTo>
                    <a:cubicBezTo>
                      <a:pt x="22" y="146"/>
                      <a:pt x="11" y="140"/>
                      <a:pt x="3" y="135"/>
                    </a:cubicBezTo>
                    <a:cubicBezTo>
                      <a:pt x="2" y="132"/>
                      <a:pt x="1" y="128"/>
                      <a:pt x="0" y="125"/>
                    </a:cubicBezTo>
                    <a:cubicBezTo>
                      <a:pt x="1" y="122"/>
                      <a:pt x="3" y="118"/>
                      <a:pt x="6" y="116"/>
                    </a:cubicBezTo>
                    <a:cubicBezTo>
                      <a:pt x="8" y="115"/>
                      <a:pt x="12" y="114"/>
                      <a:pt x="12" y="114"/>
                    </a:cubicBezTo>
                    <a:cubicBezTo>
                      <a:pt x="13" y="108"/>
                      <a:pt x="13" y="103"/>
                      <a:pt x="19" y="101"/>
                    </a:cubicBezTo>
                    <a:cubicBezTo>
                      <a:pt x="20" y="99"/>
                      <a:pt x="28" y="90"/>
                      <a:pt x="31" y="87"/>
                    </a:cubicBezTo>
                    <a:cubicBezTo>
                      <a:pt x="30" y="83"/>
                      <a:pt x="27" y="79"/>
                      <a:pt x="26" y="75"/>
                    </a:cubicBezTo>
                    <a:cubicBezTo>
                      <a:pt x="26" y="74"/>
                      <a:pt x="25" y="72"/>
                      <a:pt x="25" y="72"/>
                    </a:cubicBezTo>
                    <a:cubicBezTo>
                      <a:pt x="26" y="62"/>
                      <a:pt x="27" y="62"/>
                      <a:pt x="36" y="59"/>
                    </a:cubicBezTo>
                    <a:cubicBezTo>
                      <a:pt x="38" y="54"/>
                      <a:pt x="39" y="50"/>
                      <a:pt x="37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9" name="Freeform 154"/>
              <p:cNvSpPr>
                <a:spLocks/>
              </p:cNvSpPr>
              <p:nvPr/>
            </p:nvSpPr>
            <p:spPr bwMode="auto">
              <a:xfrm>
                <a:off x="1200" y="4065"/>
                <a:ext cx="10" cy="17"/>
              </a:xfrm>
              <a:custGeom>
                <a:avLst/>
                <a:gdLst>
                  <a:gd name="T0" fmla="*/ 0 w 21"/>
                  <a:gd name="T1" fmla="*/ 0 h 37"/>
                  <a:gd name="T2" fmla="*/ 0 w 21"/>
                  <a:gd name="T3" fmla="*/ 0 h 37"/>
                  <a:gd name="T4" fmla="*/ 0 w 21"/>
                  <a:gd name="T5" fmla="*/ 0 h 37"/>
                  <a:gd name="T6" fmla="*/ 0 w 21"/>
                  <a:gd name="T7" fmla="*/ 0 h 37"/>
                  <a:gd name="T8" fmla="*/ 0 w 21"/>
                  <a:gd name="T9" fmla="*/ 0 h 37"/>
                  <a:gd name="T10" fmla="*/ 0 w 21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7"/>
                  <a:gd name="T20" fmla="*/ 21 w 2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7">
                    <a:moveTo>
                      <a:pt x="0" y="25"/>
                    </a:moveTo>
                    <a:cubicBezTo>
                      <a:pt x="6" y="13"/>
                      <a:pt x="2" y="7"/>
                      <a:pt x="13" y="0"/>
                    </a:cubicBezTo>
                    <a:cubicBezTo>
                      <a:pt x="21" y="8"/>
                      <a:pt x="14" y="0"/>
                      <a:pt x="17" y="23"/>
                    </a:cubicBezTo>
                    <a:cubicBezTo>
                      <a:pt x="17" y="25"/>
                      <a:pt x="19" y="29"/>
                      <a:pt x="19" y="29"/>
                    </a:cubicBezTo>
                    <a:cubicBezTo>
                      <a:pt x="17" y="37"/>
                      <a:pt x="14" y="34"/>
                      <a:pt x="8" y="32"/>
                    </a:cubicBezTo>
                    <a:cubicBezTo>
                      <a:pt x="5" y="28"/>
                      <a:pt x="6" y="25"/>
                      <a:pt x="0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8" name="Group 49"/>
          <p:cNvGrpSpPr/>
          <p:nvPr/>
        </p:nvGrpSpPr>
        <p:grpSpPr>
          <a:xfrm>
            <a:off x="4032944" y="5252319"/>
            <a:ext cx="1490662" cy="1232595"/>
            <a:chOff x="3372123" y="5148733"/>
            <a:chExt cx="1490662" cy="1232595"/>
          </a:xfrm>
        </p:grpSpPr>
        <p:sp>
          <p:nvSpPr>
            <p:cNvPr id="21" name="Rectangle 146"/>
            <p:cNvSpPr>
              <a:spLocks noChangeArrowheads="1"/>
            </p:cNvSpPr>
            <p:nvPr/>
          </p:nvSpPr>
          <p:spPr bwMode="auto">
            <a:xfrm>
              <a:off x="3372123" y="5148733"/>
              <a:ext cx="1490662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5" rIns="91429" bIns="45715" anchor="ctr"/>
            <a:lstStyle/>
            <a:p>
              <a:pPr algn="ctr" eaLnBrk="0" hangingPunct="0"/>
              <a:r>
                <a:rPr lang="pt-PT" sz="1400" b="1" dirty="0" smtClean="0">
                  <a:solidFill>
                    <a:srgbClr val="808080"/>
                  </a:solidFill>
                </a:rPr>
                <a:t>Açores</a:t>
              </a:r>
              <a:endParaRPr lang="en-GB" sz="1400" b="1" dirty="0">
                <a:solidFill>
                  <a:srgbClr val="808080"/>
                </a:solidFill>
              </a:endParaRPr>
            </a:p>
          </p:txBody>
        </p:sp>
        <p:grpSp>
          <p:nvGrpSpPr>
            <p:cNvPr id="23" name="Group 155"/>
            <p:cNvGrpSpPr>
              <a:grpSpLocks/>
            </p:cNvGrpSpPr>
            <p:nvPr/>
          </p:nvGrpSpPr>
          <p:grpSpPr bwMode="auto">
            <a:xfrm>
              <a:off x="3516139" y="5436765"/>
              <a:ext cx="1314450" cy="944563"/>
              <a:chOff x="1304" y="5320"/>
              <a:chExt cx="746" cy="653"/>
            </a:xfrm>
          </p:grpSpPr>
          <p:sp>
            <p:nvSpPr>
              <p:cNvPr id="31" name="Rectangle 156"/>
              <p:cNvSpPr>
                <a:spLocks noChangeArrowheads="1"/>
              </p:cNvSpPr>
              <p:nvPr/>
            </p:nvSpPr>
            <p:spPr bwMode="auto">
              <a:xfrm flipV="1">
                <a:off x="1304" y="5320"/>
                <a:ext cx="229" cy="243"/>
              </a:xfrm>
              <a:prstGeom prst="rect">
                <a:avLst/>
              </a:prstGeom>
              <a:noFill/>
              <a:ln w="635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Rectangle 157"/>
              <p:cNvSpPr>
                <a:spLocks noChangeArrowheads="1"/>
              </p:cNvSpPr>
              <p:nvPr/>
            </p:nvSpPr>
            <p:spPr bwMode="auto">
              <a:xfrm flipV="1">
                <a:off x="1533" y="5320"/>
                <a:ext cx="517" cy="243"/>
              </a:xfrm>
              <a:prstGeom prst="rect">
                <a:avLst/>
              </a:prstGeom>
              <a:noFill/>
              <a:ln w="635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Rectangle 158"/>
              <p:cNvSpPr>
                <a:spLocks noChangeArrowheads="1"/>
              </p:cNvSpPr>
              <p:nvPr/>
            </p:nvSpPr>
            <p:spPr bwMode="auto">
              <a:xfrm rot="16200000" flipV="1">
                <a:off x="1472" y="5395"/>
                <a:ext cx="410" cy="746"/>
              </a:xfrm>
              <a:prstGeom prst="rect">
                <a:avLst/>
              </a:prstGeom>
              <a:noFill/>
              <a:ln w="635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159"/>
            <p:cNvGrpSpPr>
              <a:grpSpLocks/>
            </p:cNvGrpSpPr>
            <p:nvPr/>
          </p:nvGrpSpPr>
          <p:grpSpPr bwMode="auto">
            <a:xfrm>
              <a:off x="3588147" y="5508773"/>
              <a:ext cx="1090612" cy="812800"/>
              <a:chOff x="746" y="4446"/>
              <a:chExt cx="672" cy="611"/>
            </a:xfrm>
            <a:solidFill>
              <a:srgbClr val="FF6600"/>
            </a:solidFill>
          </p:grpSpPr>
          <p:sp>
            <p:nvSpPr>
              <p:cNvPr id="35" name="Freeform 160"/>
              <p:cNvSpPr>
                <a:spLocks/>
              </p:cNvSpPr>
              <p:nvPr/>
            </p:nvSpPr>
            <p:spPr bwMode="auto">
              <a:xfrm>
                <a:off x="765" y="4497"/>
                <a:ext cx="83" cy="94"/>
              </a:xfrm>
              <a:custGeom>
                <a:avLst/>
                <a:gdLst>
                  <a:gd name="T0" fmla="*/ 0 w 177"/>
                  <a:gd name="T1" fmla="*/ 0 h 200"/>
                  <a:gd name="T2" fmla="*/ 0 w 177"/>
                  <a:gd name="T3" fmla="*/ 0 h 200"/>
                  <a:gd name="T4" fmla="*/ 0 w 177"/>
                  <a:gd name="T5" fmla="*/ 0 h 200"/>
                  <a:gd name="T6" fmla="*/ 0 w 177"/>
                  <a:gd name="T7" fmla="*/ 0 h 200"/>
                  <a:gd name="T8" fmla="*/ 0 w 177"/>
                  <a:gd name="T9" fmla="*/ 0 h 200"/>
                  <a:gd name="T10" fmla="*/ 0 w 177"/>
                  <a:gd name="T11" fmla="*/ 0 h 200"/>
                  <a:gd name="T12" fmla="*/ 0 w 177"/>
                  <a:gd name="T13" fmla="*/ 0 h 200"/>
                  <a:gd name="T14" fmla="*/ 0 w 177"/>
                  <a:gd name="T15" fmla="*/ 0 h 200"/>
                  <a:gd name="T16" fmla="*/ 0 w 177"/>
                  <a:gd name="T17" fmla="*/ 0 h 200"/>
                  <a:gd name="T18" fmla="*/ 0 w 177"/>
                  <a:gd name="T19" fmla="*/ 0 h 200"/>
                  <a:gd name="T20" fmla="*/ 0 w 177"/>
                  <a:gd name="T21" fmla="*/ 0 h 200"/>
                  <a:gd name="T22" fmla="*/ 0 w 177"/>
                  <a:gd name="T23" fmla="*/ 0 h 200"/>
                  <a:gd name="T24" fmla="*/ 0 w 177"/>
                  <a:gd name="T25" fmla="*/ 0 h 200"/>
                  <a:gd name="T26" fmla="*/ 0 w 177"/>
                  <a:gd name="T27" fmla="*/ 0 h 200"/>
                  <a:gd name="T28" fmla="*/ 0 w 177"/>
                  <a:gd name="T29" fmla="*/ 0 h 200"/>
                  <a:gd name="T30" fmla="*/ 0 w 177"/>
                  <a:gd name="T31" fmla="*/ 0 h 200"/>
                  <a:gd name="T32" fmla="*/ 0 w 177"/>
                  <a:gd name="T33" fmla="*/ 0 h 200"/>
                  <a:gd name="T34" fmla="*/ 0 w 177"/>
                  <a:gd name="T35" fmla="*/ 0 h 200"/>
                  <a:gd name="T36" fmla="*/ 0 w 177"/>
                  <a:gd name="T37" fmla="*/ 0 h 200"/>
                  <a:gd name="T38" fmla="*/ 0 w 177"/>
                  <a:gd name="T39" fmla="*/ 0 h 200"/>
                  <a:gd name="T40" fmla="*/ 0 w 177"/>
                  <a:gd name="T41" fmla="*/ 0 h 200"/>
                  <a:gd name="T42" fmla="*/ 0 w 177"/>
                  <a:gd name="T43" fmla="*/ 0 h 200"/>
                  <a:gd name="T44" fmla="*/ 0 w 177"/>
                  <a:gd name="T45" fmla="*/ 0 h 200"/>
                  <a:gd name="T46" fmla="*/ 0 w 177"/>
                  <a:gd name="T47" fmla="*/ 0 h 200"/>
                  <a:gd name="T48" fmla="*/ 0 w 177"/>
                  <a:gd name="T49" fmla="*/ 0 h 200"/>
                  <a:gd name="T50" fmla="*/ 0 w 177"/>
                  <a:gd name="T51" fmla="*/ 0 h 200"/>
                  <a:gd name="T52" fmla="*/ 0 w 177"/>
                  <a:gd name="T53" fmla="*/ 0 h 200"/>
                  <a:gd name="T54" fmla="*/ 0 w 177"/>
                  <a:gd name="T55" fmla="*/ 0 h 200"/>
                  <a:gd name="T56" fmla="*/ 0 w 177"/>
                  <a:gd name="T57" fmla="*/ 0 h 2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7"/>
                  <a:gd name="T88" fmla="*/ 0 h 200"/>
                  <a:gd name="T89" fmla="*/ 177 w 177"/>
                  <a:gd name="T90" fmla="*/ 200 h 2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7" h="200">
                    <a:moveTo>
                      <a:pt x="45" y="14"/>
                    </a:moveTo>
                    <a:cubicBezTo>
                      <a:pt x="51" y="12"/>
                      <a:pt x="49" y="7"/>
                      <a:pt x="54" y="4"/>
                    </a:cubicBezTo>
                    <a:cubicBezTo>
                      <a:pt x="57" y="2"/>
                      <a:pt x="62" y="2"/>
                      <a:pt x="66" y="1"/>
                    </a:cubicBezTo>
                    <a:cubicBezTo>
                      <a:pt x="72" y="1"/>
                      <a:pt x="78" y="0"/>
                      <a:pt x="83" y="2"/>
                    </a:cubicBezTo>
                    <a:cubicBezTo>
                      <a:pt x="86" y="3"/>
                      <a:pt x="88" y="22"/>
                      <a:pt x="95" y="26"/>
                    </a:cubicBezTo>
                    <a:cubicBezTo>
                      <a:pt x="96" y="31"/>
                      <a:pt x="98" y="30"/>
                      <a:pt x="102" y="33"/>
                    </a:cubicBezTo>
                    <a:cubicBezTo>
                      <a:pt x="113" y="32"/>
                      <a:pt x="120" y="31"/>
                      <a:pt x="131" y="32"/>
                    </a:cubicBezTo>
                    <a:cubicBezTo>
                      <a:pt x="136" y="34"/>
                      <a:pt x="142" y="45"/>
                      <a:pt x="142" y="45"/>
                    </a:cubicBezTo>
                    <a:cubicBezTo>
                      <a:pt x="144" y="55"/>
                      <a:pt x="141" y="65"/>
                      <a:pt x="152" y="69"/>
                    </a:cubicBezTo>
                    <a:cubicBezTo>
                      <a:pt x="156" y="73"/>
                      <a:pt x="162" y="75"/>
                      <a:pt x="168" y="76"/>
                    </a:cubicBezTo>
                    <a:cubicBezTo>
                      <a:pt x="177" y="82"/>
                      <a:pt x="167" y="99"/>
                      <a:pt x="162" y="106"/>
                    </a:cubicBezTo>
                    <a:cubicBezTo>
                      <a:pt x="158" y="124"/>
                      <a:pt x="151" y="139"/>
                      <a:pt x="144" y="156"/>
                    </a:cubicBezTo>
                    <a:cubicBezTo>
                      <a:pt x="141" y="162"/>
                      <a:pt x="142" y="166"/>
                      <a:pt x="137" y="171"/>
                    </a:cubicBezTo>
                    <a:cubicBezTo>
                      <a:pt x="135" y="177"/>
                      <a:pt x="131" y="182"/>
                      <a:pt x="126" y="186"/>
                    </a:cubicBezTo>
                    <a:cubicBezTo>
                      <a:pt x="124" y="187"/>
                      <a:pt x="120" y="190"/>
                      <a:pt x="120" y="190"/>
                    </a:cubicBezTo>
                    <a:cubicBezTo>
                      <a:pt x="118" y="192"/>
                      <a:pt x="114" y="197"/>
                      <a:pt x="112" y="198"/>
                    </a:cubicBezTo>
                    <a:cubicBezTo>
                      <a:pt x="110" y="199"/>
                      <a:pt x="104" y="200"/>
                      <a:pt x="104" y="200"/>
                    </a:cubicBezTo>
                    <a:cubicBezTo>
                      <a:pt x="78" y="199"/>
                      <a:pt x="54" y="196"/>
                      <a:pt x="28" y="195"/>
                    </a:cubicBezTo>
                    <a:cubicBezTo>
                      <a:pt x="26" y="189"/>
                      <a:pt x="20" y="183"/>
                      <a:pt x="18" y="177"/>
                    </a:cubicBezTo>
                    <a:cubicBezTo>
                      <a:pt x="17" y="175"/>
                      <a:pt x="16" y="171"/>
                      <a:pt x="16" y="171"/>
                    </a:cubicBezTo>
                    <a:cubicBezTo>
                      <a:pt x="15" y="155"/>
                      <a:pt x="13" y="146"/>
                      <a:pt x="10" y="132"/>
                    </a:cubicBezTo>
                    <a:cubicBezTo>
                      <a:pt x="9" y="126"/>
                      <a:pt x="6" y="121"/>
                      <a:pt x="4" y="115"/>
                    </a:cubicBezTo>
                    <a:cubicBezTo>
                      <a:pt x="4" y="114"/>
                      <a:pt x="3" y="112"/>
                      <a:pt x="3" y="112"/>
                    </a:cubicBezTo>
                    <a:cubicBezTo>
                      <a:pt x="4" y="103"/>
                      <a:pt x="0" y="95"/>
                      <a:pt x="9" y="92"/>
                    </a:cubicBezTo>
                    <a:cubicBezTo>
                      <a:pt x="11" y="89"/>
                      <a:pt x="18" y="84"/>
                      <a:pt x="18" y="84"/>
                    </a:cubicBezTo>
                    <a:cubicBezTo>
                      <a:pt x="23" y="76"/>
                      <a:pt x="22" y="74"/>
                      <a:pt x="20" y="64"/>
                    </a:cubicBezTo>
                    <a:cubicBezTo>
                      <a:pt x="21" y="49"/>
                      <a:pt x="21" y="51"/>
                      <a:pt x="34" y="49"/>
                    </a:cubicBezTo>
                    <a:cubicBezTo>
                      <a:pt x="38" y="43"/>
                      <a:pt x="38" y="34"/>
                      <a:pt x="40" y="27"/>
                    </a:cubicBezTo>
                    <a:cubicBezTo>
                      <a:pt x="40" y="26"/>
                      <a:pt x="48" y="7"/>
                      <a:pt x="4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6" name="Freeform 161"/>
              <p:cNvSpPr>
                <a:spLocks/>
              </p:cNvSpPr>
              <p:nvPr/>
            </p:nvSpPr>
            <p:spPr bwMode="auto">
              <a:xfrm>
                <a:off x="841" y="4457"/>
                <a:ext cx="26" cy="35"/>
              </a:xfrm>
              <a:custGeom>
                <a:avLst/>
                <a:gdLst>
                  <a:gd name="T0" fmla="*/ 0 w 57"/>
                  <a:gd name="T1" fmla="*/ 0 h 74"/>
                  <a:gd name="T2" fmla="*/ 0 w 57"/>
                  <a:gd name="T3" fmla="*/ 0 h 74"/>
                  <a:gd name="T4" fmla="*/ 0 w 57"/>
                  <a:gd name="T5" fmla="*/ 0 h 74"/>
                  <a:gd name="T6" fmla="*/ 0 w 57"/>
                  <a:gd name="T7" fmla="*/ 0 h 74"/>
                  <a:gd name="T8" fmla="*/ 0 w 57"/>
                  <a:gd name="T9" fmla="*/ 0 h 74"/>
                  <a:gd name="T10" fmla="*/ 0 w 57"/>
                  <a:gd name="T11" fmla="*/ 0 h 74"/>
                  <a:gd name="T12" fmla="*/ 0 w 57"/>
                  <a:gd name="T13" fmla="*/ 0 h 74"/>
                  <a:gd name="T14" fmla="*/ 0 w 57"/>
                  <a:gd name="T15" fmla="*/ 0 h 74"/>
                  <a:gd name="T16" fmla="*/ 0 w 57"/>
                  <a:gd name="T17" fmla="*/ 0 h 74"/>
                  <a:gd name="T18" fmla="*/ 0 w 57"/>
                  <a:gd name="T19" fmla="*/ 0 h 74"/>
                  <a:gd name="T20" fmla="*/ 0 w 57"/>
                  <a:gd name="T21" fmla="*/ 0 h 74"/>
                  <a:gd name="T22" fmla="*/ 0 w 57"/>
                  <a:gd name="T23" fmla="*/ 0 h 74"/>
                  <a:gd name="T24" fmla="*/ 0 w 57"/>
                  <a:gd name="T25" fmla="*/ 0 h 74"/>
                  <a:gd name="T26" fmla="*/ 0 w 57"/>
                  <a:gd name="T27" fmla="*/ 0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"/>
                  <a:gd name="T43" fmla="*/ 0 h 74"/>
                  <a:gd name="T44" fmla="*/ 57 w 57"/>
                  <a:gd name="T45" fmla="*/ 74 h 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" h="74">
                    <a:moveTo>
                      <a:pt x="13" y="3"/>
                    </a:moveTo>
                    <a:cubicBezTo>
                      <a:pt x="22" y="0"/>
                      <a:pt x="18" y="1"/>
                      <a:pt x="36" y="3"/>
                    </a:cubicBezTo>
                    <a:cubicBezTo>
                      <a:pt x="39" y="3"/>
                      <a:pt x="45" y="6"/>
                      <a:pt x="45" y="6"/>
                    </a:cubicBezTo>
                    <a:cubicBezTo>
                      <a:pt x="46" y="7"/>
                      <a:pt x="46" y="8"/>
                      <a:pt x="47" y="9"/>
                    </a:cubicBezTo>
                    <a:cubicBezTo>
                      <a:pt x="48" y="10"/>
                      <a:pt x="50" y="10"/>
                      <a:pt x="51" y="11"/>
                    </a:cubicBezTo>
                    <a:cubicBezTo>
                      <a:pt x="52" y="13"/>
                      <a:pt x="53" y="17"/>
                      <a:pt x="53" y="17"/>
                    </a:cubicBezTo>
                    <a:cubicBezTo>
                      <a:pt x="53" y="27"/>
                      <a:pt x="57" y="40"/>
                      <a:pt x="48" y="46"/>
                    </a:cubicBezTo>
                    <a:cubicBezTo>
                      <a:pt x="46" y="50"/>
                      <a:pt x="42" y="54"/>
                      <a:pt x="37" y="56"/>
                    </a:cubicBezTo>
                    <a:cubicBezTo>
                      <a:pt x="32" y="63"/>
                      <a:pt x="35" y="61"/>
                      <a:pt x="30" y="63"/>
                    </a:cubicBezTo>
                    <a:cubicBezTo>
                      <a:pt x="26" y="69"/>
                      <a:pt x="22" y="70"/>
                      <a:pt x="16" y="74"/>
                    </a:cubicBezTo>
                    <a:cubicBezTo>
                      <a:pt x="6" y="68"/>
                      <a:pt x="16" y="53"/>
                      <a:pt x="6" y="46"/>
                    </a:cubicBezTo>
                    <a:cubicBezTo>
                      <a:pt x="5" y="41"/>
                      <a:pt x="2" y="38"/>
                      <a:pt x="0" y="33"/>
                    </a:cubicBezTo>
                    <a:cubicBezTo>
                      <a:pt x="1" y="27"/>
                      <a:pt x="3" y="10"/>
                      <a:pt x="10" y="8"/>
                    </a:cubicBezTo>
                    <a:cubicBezTo>
                      <a:pt x="11" y="4"/>
                      <a:pt x="10" y="6"/>
                      <a:pt x="1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7" name="Freeform 162"/>
              <p:cNvSpPr>
                <a:spLocks/>
              </p:cNvSpPr>
              <p:nvPr/>
            </p:nvSpPr>
            <p:spPr bwMode="auto">
              <a:xfrm>
                <a:off x="1012" y="4446"/>
                <a:ext cx="396" cy="107"/>
              </a:xfrm>
              <a:custGeom>
                <a:avLst/>
                <a:gdLst>
                  <a:gd name="T0" fmla="*/ 0 w 847"/>
                  <a:gd name="T1" fmla="*/ 0 h 229"/>
                  <a:gd name="T2" fmla="*/ 0 w 847"/>
                  <a:gd name="T3" fmla="*/ 0 h 229"/>
                  <a:gd name="T4" fmla="*/ 0 w 847"/>
                  <a:gd name="T5" fmla="*/ 0 h 229"/>
                  <a:gd name="T6" fmla="*/ 0 w 847"/>
                  <a:gd name="T7" fmla="*/ 0 h 229"/>
                  <a:gd name="T8" fmla="*/ 0 w 847"/>
                  <a:gd name="T9" fmla="*/ 0 h 229"/>
                  <a:gd name="T10" fmla="*/ 0 w 847"/>
                  <a:gd name="T11" fmla="*/ 0 h 229"/>
                  <a:gd name="T12" fmla="*/ 0 w 847"/>
                  <a:gd name="T13" fmla="*/ 0 h 229"/>
                  <a:gd name="T14" fmla="*/ 0 w 847"/>
                  <a:gd name="T15" fmla="*/ 0 h 229"/>
                  <a:gd name="T16" fmla="*/ 0 w 847"/>
                  <a:gd name="T17" fmla="*/ 0 h 229"/>
                  <a:gd name="T18" fmla="*/ 0 w 847"/>
                  <a:gd name="T19" fmla="*/ 0 h 229"/>
                  <a:gd name="T20" fmla="*/ 0 w 847"/>
                  <a:gd name="T21" fmla="*/ 0 h 229"/>
                  <a:gd name="T22" fmla="*/ 0 w 847"/>
                  <a:gd name="T23" fmla="*/ 0 h 229"/>
                  <a:gd name="T24" fmla="*/ 0 w 847"/>
                  <a:gd name="T25" fmla="*/ 0 h 229"/>
                  <a:gd name="T26" fmla="*/ 0 w 847"/>
                  <a:gd name="T27" fmla="*/ 0 h 229"/>
                  <a:gd name="T28" fmla="*/ 0 w 847"/>
                  <a:gd name="T29" fmla="*/ 0 h 229"/>
                  <a:gd name="T30" fmla="*/ 0 w 847"/>
                  <a:gd name="T31" fmla="*/ 0 h 229"/>
                  <a:gd name="T32" fmla="*/ 0 w 847"/>
                  <a:gd name="T33" fmla="*/ 0 h 229"/>
                  <a:gd name="T34" fmla="*/ 0 w 847"/>
                  <a:gd name="T35" fmla="*/ 0 h 229"/>
                  <a:gd name="T36" fmla="*/ 0 w 847"/>
                  <a:gd name="T37" fmla="*/ 0 h 229"/>
                  <a:gd name="T38" fmla="*/ 0 w 847"/>
                  <a:gd name="T39" fmla="*/ 0 h 229"/>
                  <a:gd name="T40" fmla="*/ 0 w 847"/>
                  <a:gd name="T41" fmla="*/ 0 h 229"/>
                  <a:gd name="T42" fmla="*/ 0 w 847"/>
                  <a:gd name="T43" fmla="*/ 0 h 229"/>
                  <a:gd name="T44" fmla="*/ 0 w 847"/>
                  <a:gd name="T45" fmla="*/ 0 h 229"/>
                  <a:gd name="T46" fmla="*/ 0 w 847"/>
                  <a:gd name="T47" fmla="*/ 0 h 229"/>
                  <a:gd name="T48" fmla="*/ 0 w 847"/>
                  <a:gd name="T49" fmla="*/ 0 h 229"/>
                  <a:gd name="T50" fmla="*/ 0 w 847"/>
                  <a:gd name="T51" fmla="*/ 0 h 229"/>
                  <a:gd name="T52" fmla="*/ 0 w 847"/>
                  <a:gd name="T53" fmla="*/ 0 h 229"/>
                  <a:gd name="T54" fmla="*/ 0 w 847"/>
                  <a:gd name="T55" fmla="*/ 0 h 229"/>
                  <a:gd name="T56" fmla="*/ 0 w 847"/>
                  <a:gd name="T57" fmla="*/ 0 h 229"/>
                  <a:gd name="T58" fmla="*/ 0 w 847"/>
                  <a:gd name="T59" fmla="*/ 0 h 229"/>
                  <a:gd name="T60" fmla="*/ 0 w 847"/>
                  <a:gd name="T61" fmla="*/ 0 h 229"/>
                  <a:gd name="T62" fmla="*/ 0 w 847"/>
                  <a:gd name="T63" fmla="*/ 0 h 229"/>
                  <a:gd name="T64" fmla="*/ 0 w 847"/>
                  <a:gd name="T65" fmla="*/ 0 h 229"/>
                  <a:gd name="T66" fmla="*/ 0 w 847"/>
                  <a:gd name="T67" fmla="*/ 0 h 229"/>
                  <a:gd name="T68" fmla="*/ 0 w 847"/>
                  <a:gd name="T69" fmla="*/ 0 h 229"/>
                  <a:gd name="T70" fmla="*/ 0 w 847"/>
                  <a:gd name="T71" fmla="*/ 0 h 229"/>
                  <a:gd name="T72" fmla="*/ 0 w 847"/>
                  <a:gd name="T73" fmla="*/ 0 h 2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47"/>
                  <a:gd name="T112" fmla="*/ 0 h 229"/>
                  <a:gd name="T113" fmla="*/ 847 w 847"/>
                  <a:gd name="T114" fmla="*/ 229 h 2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47" h="229">
                    <a:moveTo>
                      <a:pt x="77" y="0"/>
                    </a:moveTo>
                    <a:cubicBezTo>
                      <a:pt x="86" y="3"/>
                      <a:pt x="82" y="1"/>
                      <a:pt x="90" y="4"/>
                    </a:cubicBezTo>
                    <a:cubicBezTo>
                      <a:pt x="91" y="4"/>
                      <a:pt x="93" y="5"/>
                      <a:pt x="93" y="5"/>
                    </a:cubicBezTo>
                    <a:cubicBezTo>
                      <a:pt x="96" y="8"/>
                      <a:pt x="105" y="11"/>
                      <a:pt x="105" y="11"/>
                    </a:cubicBezTo>
                    <a:cubicBezTo>
                      <a:pt x="109" y="18"/>
                      <a:pt x="130" y="22"/>
                      <a:pt x="138" y="24"/>
                    </a:cubicBezTo>
                    <a:cubicBezTo>
                      <a:pt x="144" y="28"/>
                      <a:pt x="156" y="33"/>
                      <a:pt x="163" y="35"/>
                    </a:cubicBezTo>
                    <a:cubicBezTo>
                      <a:pt x="165" y="38"/>
                      <a:pt x="168" y="42"/>
                      <a:pt x="171" y="44"/>
                    </a:cubicBezTo>
                    <a:cubicBezTo>
                      <a:pt x="173" y="46"/>
                      <a:pt x="177" y="48"/>
                      <a:pt x="177" y="48"/>
                    </a:cubicBezTo>
                    <a:cubicBezTo>
                      <a:pt x="182" y="55"/>
                      <a:pt x="179" y="53"/>
                      <a:pt x="184" y="56"/>
                    </a:cubicBezTo>
                    <a:cubicBezTo>
                      <a:pt x="185" y="60"/>
                      <a:pt x="187" y="62"/>
                      <a:pt x="190" y="65"/>
                    </a:cubicBezTo>
                    <a:cubicBezTo>
                      <a:pt x="191" y="69"/>
                      <a:pt x="198" y="77"/>
                      <a:pt x="202" y="78"/>
                    </a:cubicBezTo>
                    <a:cubicBezTo>
                      <a:pt x="214" y="96"/>
                      <a:pt x="247" y="92"/>
                      <a:pt x="265" y="94"/>
                    </a:cubicBezTo>
                    <a:cubicBezTo>
                      <a:pt x="270" y="95"/>
                      <a:pt x="281" y="96"/>
                      <a:pt x="281" y="96"/>
                    </a:cubicBezTo>
                    <a:cubicBezTo>
                      <a:pt x="293" y="101"/>
                      <a:pt x="308" y="103"/>
                      <a:pt x="321" y="105"/>
                    </a:cubicBezTo>
                    <a:cubicBezTo>
                      <a:pt x="326" y="106"/>
                      <a:pt x="337" y="107"/>
                      <a:pt x="337" y="107"/>
                    </a:cubicBezTo>
                    <a:cubicBezTo>
                      <a:pt x="354" y="103"/>
                      <a:pt x="371" y="100"/>
                      <a:pt x="388" y="95"/>
                    </a:cubicBezTo>
                    <a:cubicBezTo>
                      <a:pt x="389" y="95"/>
                      <a:pt x="389" y="93"/>
                      <a:pt x="389" y="92"/>
                    </a:cubicBezTo>
                    <a:cubicBezTo>
                      <a:pt x="390" y="91"/>
                      <a:pt x="390" y="90"/>
                      <a:pt x="391" y="89"/>
                    </a:cubicBezTo>
                    <a:cubicBezTo>
                      <a:pt x="392" y="88"/>
                      <a:pt x="393" y="87"/>
                      <a:pt x="394" y="86"/>
                    </a:cubicBezTo>
                    <a:cubicBezTo>
                      <a:pt x="396" y="80"/>
                      <a:pt x="395" y="78"/>
                      <a:pt x="402" y="76"/>
                    </a:cubicBezTo>
                    <a:cubicBezTo>
                      <a:pt x="404" y="75"/>
                      <a:pt x="408" y="74"/>
                      <a:pt x="408" y="74"/>
                    </a:cubicBezTo>
                    <a:cubicBezTo>
                      <a:pt x="416" y="75"/>
                      <a:pt x="418" y="74"/>
                      <a:pt x="424" y="76"/>
                    </a:cubicBezTo>
                    <a:cubicBezTo>
                      <a:pt x="426" y="77"/>
                      <a:pt x="430" y="78"/>
                      <a:pt x="430" y="78"/>
                    </a:cubicBezTo>
                    <a:cubicBezTo>
                      <a:pt x="431" y="82"/>
                      <a:pt x="437" y="86"/>
                      <a:pt x="441" y="88"/>
                    </a:cubicBezTo>
                    <a:cubicBezTo>
                      <a:pt x="444" y="92"/>
                      <a:pt x="453" y="96"/>
                      <a:pt x="453" y="96"/>
                    </a:cubicBezTo>
                    <a:cubicBezTo>
                      <a:pt x="467" y="96"/>
                      <a:pt x="483" y="97"/>
                      <a:pt x="497" y="94"/>
                    </a:cubicBezTo>
                    <a:cubicBezTo>
                      <a:pt x="506" y="92"/>
                      <a:pt x="514" y="87"/>
                      <a:pt x="522" y="84"/>
                    </a:cubicBezTo>
                    <a:cubicBezTo>
                      <a:pt x="532" y="80"/>
                      <a:pt x="545" y="78"/>
                      <a:pt x="555" y="75"/>
                    </a:cubicBezTo>
                    <a:cubicBezTo>
                      <a:pt x="576" y="70"/>
                      <a:pt x="600" y="58"/>
                      <a:pt x="618" y="46"/>
                    </a:cubicBezTo>
                    <a:cubicBezTo>
                      <a:pt x="631" y="37"/>
                      <a:pt x="649" y="44"/>
                      <a:pt x="665" y="44"/>
                    </a:cubicBezTo>
                    <a:cubicBezTo>
                      <a:pt x="693" y="39"/>
                      <a:pt x="722" y="42"/>
                      <a:pt x="751" y="40"/>
                    </a:cubicBezTo>
                    <a:cubicBezTo>
                      <a:pt x="768" y="42"/>
                      <a:pt x="777" y="47"/>
                      <a:pt x="796" y="48"/>
                    </a:cubicBezTo>
                    <a:cubicBezTo>
                      <a:pt x="802" y="49"/>
                      <a:pt x="808" y="49"/>
                      <a:pt x="814" y="51"/>
                    </a:cubicBezTo>
                    <a:cubicBezTo>
                      <a:pt x="821" y="53"/>
                      <a:pt x="820" y="65"/>
                      <a:pt x="823" y="71"/>
                    </a:cubicBezTo>
                    <a:cubicBezTo>
                      <a:pt x="827" y="79"/>
                      <a:pt x="833" y="81"/>
                      <a:pt x="841" y="84"/>
                    </a:cubicBezTo>
                    <a:cubicBezTo>
                      <a:pt x="847" y="93"/>
                      <a:pt x="844" y="103"/>
                      <a:pt x="841" y="112"/>
                    </a:cubicBezTo>
                    <a:cubicBezTo>
                      <a:pt x="840" y="122"/>
                      <a:pt x="834" y="167"/>
                      <a:pt x="823" y="171"/>
                    </a:cubicBezTo>
                    <a:cubicBezTo>
                      <a:pt x="818" y="178"/>
                      <a:pt x="821" y="176"/>
                      <a:pt x="815" y="178"/>
                    </a:cubicBezTo>
                    <a:cubicBezTo>
                      <a:pt x="801" y="177"/>
                      <a:pt x="796" y="176"/>
                      <a:pt x="781" y="177"/>
                    </a:cubicBezTo>
                    <a:cubicBezTo>
                      <a:pt x="777" y="179"/>
                      <a:pt x="773" y="183"/>
                      <a:pt x="769" y="184"/>
                    </a:cubicBezTo>
                    <a:cubicBezTo>
                      <a:pt x="757" y="183"/>
                      <a:pt x="747" y="176"/>
                      <a:pt x="735" y="174"/>
                    </a:cubicBezTo>
                    <a:cubicBezTo>
                      <a:pt x="730" y="173"/>
                      <a:pt x="719" y="172"/>
                      <a:pt x="719" y="172"/>
                    </a:cubicBezTo>
                    <a:cubicBezTo>
                      <a:pt x="700" y="174"/>
                      <a:pt x="684" y="180"/>
                      <a:pt x="667" y="188"/>
                    </a:cubicBezTo>
                    <a:cubicBezTo>
                      <a:pt x="648" y="196"/>
                      <a:pt x="626" y="199"/>
                      <a:pt x="606" y="202"/>
                    </a:cubicBezTo>
                    <a:cubicBezTo>
                      <a:pt x="595" y="206"/>
                      <a:pt x="586" y="212"/>
                      <a:pt x="576" y="218"/>
                    </a:cubicBezTo>
                    <a:cubicBezTo>
                      <a:pt x="572" y="220"/>
                      <a:pt x="568" y="222"/>
                      <a:pt x="564" y="224"/>
                    </a:cubicBezTo>
                    <a:cubicBezTo>
                      <a:pt x="562" y="225"/>
                      <a:pt x="558" y="226"/>
                      <a:pt x="558" y="226"/>
                    </a:cubicBezTo>
                    <a:cubicBezTo>
                      <a:pt x="549" y="225"/>
                      <a:pt x="540" y="217"/>
                      <a:pt x="532" y="216"/>
                    </a:cubicBezTo>
                    <a:cubicBezTo>
                      <a:pt x="520" y="215"/>
                      <a:pt x="508" y="215"/>
                      <a:pt x="496" y="215"/>
                    </a:cubicBezTo>
                    <a:cubicBezTo>
                      <a:pt x="475" y="216"/>
                      <a:pt x="464" y="219"/>
                      <a:pt x="445" y="221"/>
                    </a:cubicBezTo>
                    <a:cubicBezTo>
                      <a:pt x="424" y="228"/>
                      <a:pt x="399" y="229"/>
                      <a:pt x="379" y="219"/>
                    </a:cubicBezTo>
                    <a:cubicBezTo>
                      <a:pt x="378" y="215"/>
                      <a:pt x="376" y="214"/>
                      <a:pt x="372" y="213"/>
                    </a:cubicBezTo>
                    <a:cubicBezTo>
                      <a:pt x="362" y="199"/>
                      <a:pt x="342" y="199"/>
                      <a:pt x="327" y="195"/>
                    </a:cubicBezTo>
                    <a:cubicBezTo>
                      <a:pt x="315" y="192"/>
                      <a:pt x="306" y="184"/>
                      <a:pt x="294" y="182"/>
                    </a:cubicBezTo>
                    <a:cubicBezTo>
                      <a:pt x="268" y="183"/>
                      <a:pt x="243" y="188"/>
                      <a:pt x="217" y="189"/>
                    </a:cubicBezTo>
                    <a:cubicBezTo>
                      <a:pt x="189" y="193"/>
                      <a:pt x="156" y="177"/>
                      <a:pt x="133" y="162"/>
                    </a:cubicBezTo>
                    <a:cubicBezTo>
                      <a:pt x="127" y="158"/>
                      <a:pt x="113" y="155"/>
                      <a:pt x="107" y="154"/>
                    </a:cubicBezTo>
                    <a:cubicBezTo>
                      <a:pt x="104" y="153"/>
                      <a:pt x="97" y="152"/>
                      <a:pt x="97" y="152"/>
                    </a:cubicBezTo>
                    <a:cubicBezTo>
                      <a:pt x="93" y="149"/>
                      <a:pt x="84" y="147"/>
                      <a:pt x="84" y="147"/>
                    </a:cubicBezTo>
                    <a:cubicBezTo>
                      <a:pt x="82" y="143"/>
                      <a:pt x="80" y="143"/>
                      <a:pt x="76" y="141"/>
                    </a:cubicBezTo>
                    <a:cubicBezTo>
                      <a:pt x="75" y="137"/>
                      <a:pt x="71" y="132"/>
                      <a:pt x="67" y="131"/>
                    </a:cubicBezTo>
                    <a:cubicBezTo>
                      <a:pt x="62" y="124"/>
                      <a:pt x="63" y="126"/>
                      <a:pt x="57" y="122"/>
                    </a:cubicBezTo>
                    <a:cubicBezTo>
                      <a:pt x="54" y="118"/>
                      <a:pt x="52" y="113"/>
                      <a:pt x="48" y="111"/>
                    </a:cubicBezTo>
                    <a:cubicBezTo>
                      <a:pt x="47" y="107"/>
                      <a:pt x="46" y="105"/>
                      <a:pt x="42" y="104"/>
                    </a:cubicBezTo>
                    <a:cubicBezTo>
                      <a:pt x="40" y="100"/>
                      <a:pt x="38" y="100"/>
                      <a:pt x="34" y="98"/>
                    </a:cubicBezTo>
                    <a:cubicBezTo>
                      <a:pt x="33" y="94"/>
                      <a:pt x="31" y="94"/>
                      <a:pt x="27" y="92"/>
                    </a:cubicBezTo>
                    <a:cubicBezTo>
                      <a:pt x="23" y="86"/>
                      <a:pt x="20" y="85"/>
                      <a:pt x="15" y="81"/>
                    </a:cubicBezTo>
                    <a:cubicBezTo>
                      <a:pt x="12" y="79"/>
                      <a:pt x="6" y="74"/>
                      <a:pt x="6" y="74"/>
                    </a:cubicBezTo>
                    <a:cubicBezTo>
                      <a:pt x="3" y="70"/>
                      <a:pt x="1" y="71"/>
                      <a:pt x="0" y="66"/>
                    </a:cubicBezTo>
                    <a:cubicBezTo>
                      <a:pt x="2" y="60"/>
                      <a:pt x="11" y="59"/>
                      <a:pt x="16" y="56"/>
                    </a:cubicBezTo>
                    <a:cubicBezTo>
                      <a:pt x="18" y="49"/>
                      <a:pt x="21" y="41"/>
                      <a:pt x="27" y="35"/>
                    </a:cubicBezTo>
                    <a:cubicBezTo>
                      <a:pt x="29" y="29"/>
                      <a:pt x="29" y="24"/>
                      <a:pt x="34" y="21"/>
                    </a:cubicBezTo>
                    <a:cubicBezTo>
                      <a:pt x="36" y="15"/>
                      <a:pt x="42" y="15"/>
                      <a:pt x="47" y="14"/>
                    </a:cubicBezTo>
                    <a:cubicBezTo>
                      <a:pt x="52" y="11"/>
                      <a:pt x="72" y="0"/>
                      <a:pt x="7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8" name="Freeform 163"/>
              <p:cNvSpPr>
                <a:spLocks/>
              </p:cNvSpPr>
              <p:nvPr/>
            </p:nvSpPr>
            <p:spPr bwMode="auto">
              <a:xfrm>
                <a:off x="1323" y="4584"/>
                <a:ext cx="91" cy="48"/>
              </a:xfrm>
              <a:custGeom>
                <a:avLst/>
                <a:gdLst>
                  <a:gd name="T0" fmla="*/ 0 w 195"/>
                  <a:gd name="T1" fmla="*/ 0 h 103"/>
                  <a:gd name="T2" fmla="*/ 0 w 195"/>
                  <a:gd name="T3" fmla="*/ 0 h 103"/>
                  <a:gd name="T4" fmla="*/ 0 w 195"/>
                  <a:gd name="T5" fmla="*/ 0 h 103"/>
                  <a:gd name="T6" fmla="*/ 0 w 195"/>
                  <a:gd name="T7" fmla="*/ 0 h 103"/>
                  <a:gd name="T8" fmla="*/ 0 w 195"/>
                  <a:gd name="T9" fmla="*/ 0 h 103"/>
                  <a:gd name="T10" fmla="*/ 0 w 195"/>
                  <a:gd name="T11" fmla="*/ 0 h 103"/>
                  <a:gd name="T12" fmla="*/ 0 w 195"/>
                  <a:gd name="T13" fmla="*/ 0 h 103"/>
                  <a:gd name="T14" fmla="*/ 0 w 195"/>
                  <a:gd name="T15" fmla="*/ 0 h 103"/>
                  <a:gd name="T16" fmla="*/ 0 w 195"/>
                  <a:gd name="T17" fmla="*/ 0 h 103"/>
                  <a:gd name="T18" fmla="*/ 0 w 195"/>
                  <a:gd name="T19" fmla="*/ 0 h 103"/>
                  <a:gd name="T20" fmla="*/ 0 w 195"/>
                  <a:gd name="T21" fmla="*/ 0 h 103"/>
                  <a:gd name="T22" fmla="*/ 0 w 195"/>
                  <a:gd name="T23" fmla="*/ 0 h 103"/>
                  <a:gd name="T24" fmla="*/ 0 w 195"/>
                  <a:gd name="T25" fmla="*/ 0 h 103"/>
                  <a:gd name="T26" fmla="*/ 0 w 195"/>
                  <a:gd name="T27" fmla="*/ 0 h 103"/>
                  <a:gd name="T28" fmla="*/ 0 w 195"/>
                  <a:gd name="T29" fmla="*/ 0 h 103"/>
                  <a:gd name="T30" fmla="*/ 0 w 195"/>
                  <a:gd name="T31" fmla="*/ 0 h 103"/>
                  <a:gd name="T32" fmla="*/ 0 w 195"/>
                  <a:gd name="T33" fmla="*/ 0 h 103"/>
                  <a:gd name="T34" fmla="*/ 0 w 195"/>
                  <a:gd name="T35" fmla="*/ 0 h 103"/>
                  <a:gd name="T36" fmla="*/ 0 w 195"/>
                  <a:gd name="T37" fmla="*/ 0 h 103"/>
                  <a:gd name="T38" fmla="*/ 0 w 195"/>
                  <a:gd name="T39" fmla="*/ 0 h 103"/>
                  <a:gd name="T40" fmla="*/ 0 w 195"/>
                  <a:gd name="T41" fmla="*/ 0 h 103"/>
                  <a:gd name="T42" fmla="*/ 0 w 195"/>
                  <a:gd name="T43" fmla="*/ 0 h 103"/>
                  <a:gd name="T44" fmla="*/ 0 w 195"/>
                  <a:gd name="T45" fmla="*/ 0 h 103"/>
                  <a:gd name="T46" fmla="*/ 0 w 195"/>
                  <a:gd name="T47" fmla="*/ 0 h 103"/>
                  <a:gd name="T48" fmla="*/ 0 w 195"/>
                  <a:gd name="T49" fmla="*/ 0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03"/>
                  <a:gd name="T77" fmla="*/ 195 w 195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03">
                    <a:moveTo>
                      <a:pt x="25" y="13"/>
                    </a:moveTo>
                    <a:cubicBezTo>
                      <a:pt x="29" y="10"/>
                      <a:pt x="32" y="9"/>
                      <a:pt x="33" y="5"/>
                    </a:cubicBezTo>
                    <a:cubicBezTo>
                      <a:pt x="38" y="6"/>
                      <a:pt x="50" y="15"/>
                      <a:pt x="56" y="19"/>
                    </a:cubicBezTo>
                    <a:cubicBezTo>
                      <a:pt x="65" y="18"/>
                      <a:pt x="75" y="21"/>
                      <a:pt x="83" y="16"/>
                    </a:cubicBezTo>
                    <a:cubicBezTo>
                      <a:pt x="92" y="10"/>
                      <a:pt x="99" y="5"/>
                      <a:pt x="110" y="3"/>
                    </a:cubicBezTo>
                    <a:cubicBezTo>
                      <a:pt x="150" y="4"/>
                      <a:pt x="129" y="0"/>
                      <a:pt x="144" y="10"/>
                    </a:cubicBezTo>
                    <a:cubicBezTo>
                      <a:pt x="146" y="17"/>
                      <a:pt x="149" y="29"/>
                      <a:pt x="155" y="33"/>
                    </a:cubicBezTo>
                    <a:cubicBezTo>
                      <a:pt x="158" y="38"/>
                      <a:pt x="168" y="45"/>
                      <a:pt x="174" y="47"/>
                    </a:cubicBezTo>
                    <a:cubicBezTo>
                      <a:pt x="183" y="53"/>
                      <a:pt x="185" y="57"/>
                      <a:pt x="192" y="64"/>
                    </a:cubicBezTo>
                    <a:cubicBezTo>
                      <a:pt x="193" y="69"/>
                      <a:pt x="194" y="73"/>
                      <a:pt x="195" y="79"/>
                    </a:cubicBezTo>
                    <a:cubicBezTo>
                      <a:pt x="193" y="102"/>
                      <a:pt x="195" y="93"/>
                      <a:pt x="180" y="103"/>
                    </a:cubicBezTo>
                    <a:cubicBezTo>
                      <a:pt x="160" y="102"/>
                      <a:pt x="144" y="102"/>
                      <a:pt x="125" y="99"/>
                    </a:cubicBezTo>
                    <a:cubicBezTo>
                      <a:pt x="121" y="98"/>
                      <a:pt x="120" y="95"/>
                      <a:pt x="116" y="94"/>
                    </a:cubicBezTo>
                    <a:cubicBezTo>
                      <a:pt x="113" y="90"/>
                      <a:pt x="109" y="86"/>
                      <a:pt x="105" y="85"/>
                    </a:cubicBezTo>
                    <a:cubicBezTo>
                      <a:pt x="103" y="80"/>
                      <a:pt x="99" y="80"/>
                      <a:pt x="95" y="77"/>
                    </a:cubicBezTo>
                    <a:cubicBezTo>
                      <a:pt x="79" y="79"/>
                      <a:pt x="66" y="84"/>
                      <a:pt x="51" y="87"/>
                    </a:cubicBezTo>
                    <a:cubicBezTo>
                      <a:pt x="44" y="87"/>
                      <a:pt x="38" y="87"/>
                      <a:pt x="31" y="86"/>
                    </a:cubicBezTo>
                    <a:cubicBezTo>
                      <a:pt x="27" y="85"/>
                      <a:pt x="21" y="79"/>
                      <a:pt x="21" y="79"/>
                    </a:cubicBezTo>
                    <a:cubicBezTo>
                      <a:pt x="19" y="75"/>
                      <a:pt x="13" y="68"/>
                      <a:pt x="9" y="67"/>
                    </a:cubicBezTo>
                    <a:cubicBezTo>
                      <a:pt x="7" y="61"/>
                      <a:pt x="5" y="55"/>
                      <a:pt x="3" y="49"/>
                    </a:cubicBezTo>
                    <a:cubicBezTo>
                      <a:pt x="2" y="46"/>
                      <a:pt x="0" y="40"/>
                      <a:pt x="0" y="40"/>
                    </a:cubicBezTo>
                    <a:cubicBezTo>
                      <a:pt x="2" y="28"/>
                      <a:pt x="1" y="33"/>
                      <a:pt x="9" y="25"/>
                    </a:cubicBezTo>
                    <a:cubicBezTo>
                      <a:pt x="11" y="23"/>
                      <a:pt x="18" y="20"/>
                      <a:pt x="18" y="20"/>
                    </a:cubicBezTo>
                    <a:cubicBezTo>
                      <a:pt x="21" y="17"/>
                      <a:pt x="24" y="16"/>
                      <a:pt x="27" y="14"/>
                    </a:cubicBezTo>
                    <a:cubicBezTo>
                      <a:pt x="30" y="10"/>
                      <a:pt x="38" y="5"/>
                      <a:pt x="2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9" name="Freeform 164"/>
              <p:cNvSpPr>
                <a:spLocks/>
              </p:cNvSpPr>
              <p:nvPr/>
            </p:nvSpPr>
            <p:spPr bwMode="auto">
              <a:xfrm>
                <a:off x="746" y="4887"/>
                <a:ext cx="126" cy="81"/>
              </a:xfrm>
              <a:custGeom>
                <a:avLst/>
                <a:gdLst>
                  <a:gd name="T0" fmla="*/ 0 w 269"/>
                  <a:gd name="T1" fmla="*/ 0 h 175"/>
                  <a:gd name="T2" fmla="*/ 0 w 269"/>
                  <a:gd name="T3" fmla="*/ 0 h 175"/>
                  <a:gd name="T4" fmla="*/ 0 w 269"/>
                  <a:gd name="T5" fmla="*/ 0 h 175"/>
                  <a:gd name="T6" fmla="*/ 0 w 269"/>
                  <a:gd name="T7" fmla="*/ 0 h 175"/>
                  <a:gd name="T8" fmla="*/ 0 w 269"/>
                  <a:gd name="T9" fmla="*/ 0 h 175"/>
                  <a:gd name="T10" fmla="*/ 0 w 269"/>
                  <a:gd name="T11" fmla="*/ 0 h 175"/>
                  <a:gd name="T12" fmla="*/ 0 w 269"/>
                  <a:gd name="T13" fmla="*/ 0 h 175"/>
                  <a:gd name="T14" fmla="*/ 0 w 269"/>
                  <a:gd name="T15" fmla="*/ 0 h 175"/>
                  <a:gd name="T16" fmla="*/ 0 w 269"/>
                  <a:gd name="T17" fmla="*/ 0 h 175"/>
                  <a:gd name="T18" fmla="*/ 0 w 269"/>
                  <a:gd name="T19" fmla="*/ 0 h 175"/>
                  <a:gd name="T20" fmla="*/ 0 w 269"/>
                  <a:gd name="T21" fmla="*/ 0 h 175"/>
                  <a:gd name="T22" fmla="*/ 0 w 269"/>
                  <a:gd name="T23" fmla="*/ 0 h 175"/>
                  <a:gd name="T24" fmla="*/ 0 w 269"/>
                  <a:gd name="T25" fmla="*/ 0 h 175"/>
                  <a:gd name="T26" fmla="*/ 0 w 269"/>
                  <a:gd name="T27" fmla="*/ 0 h 175"/>
                  <a:gd name="T28" fmla="*/ 0 w 269"/>
                  <a:gd name="T29" fmla="*/ 0 h 175"/>
                  <a:gd name="T30" fmla="*/ 0 w 269"/>
                  <a:gd name="T31" fmla="*/ 0 h 175"/>
                  <a:gd name="T32" fmla="*/ 0 w 269"/>
                  <a:gd name="T33" fmla="*/ 0 h 175"/>
                  <a:gd name="T34" fmla="*/ 0 w 269"/>
                  <a:gd name="T35" fmla="*/ 0 h 175"/>
                  <a:gd name="T36" fmla="*/ 0 w 269"/>
                  <a:gd name="T37" fmla="*/ 0 h 175"/>
                  <a:gd name="T38" fmla="*/ 0 w 269"/>
                  <a:gd name="T39" fmla="*/ 0 h 175"/>
                  <a:gd name="T40" fmla="*/ 0 w 269"/>
                  <a:gd name="T41" fmla="*/ 0 h 175"/>
                  <a:gd name="T42" fmla="*/ 0 w 269"/>
                  <a:gd name="T43" fmla="*/ 0 h 175"/>
                  <a:gd name="T44" fmla="*/ 0 w 269"/>
                  <a:gd name="T45" fmla="*/ 0 h 175"/>
                  <a:gd name="T46" fmla="*/ 0 w 269"/>
                  <a:gd name="T47" fmla="*/ 0 h 175"/>
                  <a:gd name="T48" fmla="*/ 0 w 269"/>
                  <a:gd name="T49" fmla="*/ 0 h 175"/>
                  <a:gd name="T50" fmla="*/ 0 w 269"/>
                  <a:gd name="T51" fmla="*/ 0 h 175"/>
                  <a:gd name="T52" fmla="*/ 0 w 269"/>
                  <a:gd name="T53" fmla="*/ 0 h 175"/>
                  <a:gd name="T54" fmla="*/ 0 w 269"/>
                  <a:gd name="T55" fmla="*/ 0 h 175"/>
                  <a:gd name="T56" fmla="*/ 0 w 269"/>
                  <a:gd name="T57" fmla="*/ 0 h 175"/>
                  <a:gd name="T58" fmla="*/ 0 w 269"/>
                  <a:gd name="T59" fmla="*/ 0 h 175"/>
                  <a:gd name="T60" fmla="*/ 0 w 269"/>
                  <a:gd name="T61" fmla="*/ 0 h 175"/>
                  <a:gd name="T62" fmla="*/ 0 w 269"/>
                  <a:gd name="T63" fmla="*/ 0 h 175"/>
                  <a:gd name="T64" fmla="*/ 0 w 269"/>
                  <a:gd name="T65" fmla="*/ 0 h 175"/>
                  <a:gd name="T66" fmla="*/ 0 w 269"/>
                  <a:gd name="T67" fmla="*/ 0 h 1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9"/>
                  <a:gd name="T103" fmla="*/ 0 h 175"/>
                  <a:gd name="T104" fmla="*/ 269 w 269"/>
                  <a:gd name="T105" fmla="*/ 175 h 1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9" h="175">
                    <a:moveTo>
                      <a:pt x="20" y="52"/>
                    </a:moveTo>
                    <a:cubicBezTo>
                      <a:pt x="48" y="43"/>
                      <a:pt x="22" y="43"/>
                      <a:pt x="70" y="41"/>
                    </a:cubicBezTo>
                    <a:cubicBezTo>
                      <a:pt x="77" y="39"/>
                      <a:pt x="79" y="37"/>
                      <a:pt x="85" y="34"/>
                    </a:cubicBezTo>
                    <a:cubicBezTo>
                      <a:pt x="86" y="31"/>
                      <a:pt x="89" y="27"/>
                      <a:pt x="91" y="25"/>
                    </a:cubicBezTo>
                    <a:cubicBezTo>
                      <a:pt x="93" y="23"/>
                      <a:pt x="97" y="21"/>
                      <a:pt x="97" y="21"/>
                    </a:cubicBezTo>
                    <a:cubicBezTo>
                      <a:pt x="99" y="15"/>
                      <a:pt x="106" y="11"/>
                      <a:pt x="112" y="9"/>
                    </a:cubicBezTo>
                    <a:cubicBezTo>
                      <a:pt x="121" y="0"/>
                      <a:pt x="129" y="5"/>
                      <a:pt x="143" y="4"/>
                    </a:cubicBezTo>
                    <a:cubicBezTo>
                      <a:pt x="149" y="3"/>
                      <a:pt x="155" y="4"/>
                      <a:pt x="161" y="6"/>
                    </a:cubicBezTo>
                    <a:cubicBezTo>
                      <a:pt x="166" y="11"/>
                      <a:pt x="171" y="11"/>
                      <a:pt x="177" y="13"/>
                    </a:cubicBezTo>
                    <a:cubicBezTo>
                      <a:pt x="180" y="14"/>
                      <a:pt x="187" y="17"/>
                      <a:pt x="187" y="17"/>
                    </a:cubicBezTo>
                    <a:cubicBezTo>
                      <a:pt x="190" y="21"/>
                      <a:pt x="199" y="24"/>
                      <a:pt x="199" y="24"/>
                    </a:cubicBezTo>
                    <a:cubicBezTo>
                      <a:pt x="202" y="28"/>
                      <a:pt x="211" y="31"/>
                      <a:pt x="211" y="31"/>
                    </a:cubicBezTo>
                    <a:cubicBezTo>
                      <a:pt x="214" y="34"/>
                      <a:pt x="223" y="37"/>
                      <a:pt x="223" y="37"/>
                    </a:cubicBezTo>
                    <a:cubicBezTo>
                      <a:pt x="232" y="46"/>
                      <a:pt x="249" y="48"/>
                      <a:pt x="260" y="55"/>
                    </a:cubicBezTo>
                    <a:cubicBezTo>
                      <a:pt x="261" y="72"/>
                      <a:pt x="261" y="89"/>
                      <a:pt x="266" y="105"/>
                    </a:cubicBezTo>
                    <a:cubicBezTo>
                      <a:pt x="267" y="113"/>
                      <a:pt x="269" y="116"/>
                      <a:pt x="267" y="125"/>
                    </a:cubicBezTo>
                    <a:cubicBezTo>
                      <a:pt x="266" y="129"/>
                      <a:pt x="256" y="132"/>
                      <a:pt x="256" y="132"/>
                    </a:cubicBezTo>
                    <a:cubicBezTo>
                      <a:pt x="250" y="138"/>
                      <a:pt x="247" y="142"/>
                      <a:pt x="245" y="151"/>
                    </a:cubicBezTo>
                    <a:cubicBezTo>
                      <a:pt x="244" y="157"/>
                      <a:pt x="244" y="163"/>
                      <a:pt x="239" y="167"/>
                    </a:cubicBezTo>
                    <a:cubicBezTo>
                      <a:pt x="237" y="175"/>
                      <a:pt x="232" y="173"/>
                      <a:pt x="226" y="169"/>
                    </a:cubicBezTo>
                    <a:cubicBezTo>
                      <a:pt x="200" y="174"/>
                      <a:pt x="174" y="169"/>
                      <a:pt x="149" y="175"/>
                    </a:cubicBezTo>
                    <a:cubicBezTo>
                      <a:pt x="138" y="174"/>
                      <a:pt x="143" y="175"/>
                      <a:pt x="134" y="172"/>
                    </a:cubicBezTo>
                    <a:cubicBezTo>
                      <a:pt x="133" y="172"/>
                      <a:pt x="131" y="171"/>
                      <a:pt x="131" y="171"/>
                    </a:cubicBezTo>
                    <a:cubicBezTo>
                      <a:pt x="125" y="162"/>
                      <a:pt x="106" y="167"/>
                      <a:pt x="95" y="166"/>
                    </a:cubicBezTo>
                    <a:cubicBezTo>
                      <a:pt x="89" y="164"/>
                      <a:pt x="87" y="161"/>
                      <a:pt x="83" y="157"/>
                    </a:cubicBezTo>
                    <a:cubicBezTo>
                      <a:pt x="81" y="152"/>
                      <a:pt x="81" y="147"/>
                      <a:pt x="80" y="142"/>
                    </a:cubicBezTo>
                    <a:cubicBezTo>
                      <a:pt x="79" y="126"/>
                      <a:pt x="80" y="126"/>
                      <a:pt x="73" y="115"/>
                    </a:cubicBezTo>
                    <a:cubicBezTo>
                      <a:pt x="71" y="112"/>
                      <a:pt x="46" y="109"/>
                      <a:pt x="45" y="109"/>
                    </a:cubicBezTo>
                    <a:cubicBezTo>
                      <a:pt x="43" y="109"/>
                      <a:pt x="39" y="108"/>
                      <a:pt x="39" y="108"/>
                    </a:cubicBezTo>
                    <a:cubicBezTo>
                      <a:pt x="34" y="105"/>
                      <a:pt x="34" y="101"/>
                      <a:pt x="29" y="99"/>
                    </a:cubicBezTo>
                    <a:cubicBezTo>
                      <a:pt x="27" y="93"/>
                      <a:pt x="23" y="89"/>
                      <a:pt x="17" y="87"/>
                    </a:cubicBezTo>
                    <a:cubicBezTo>
                      <a:pt x="14" y="83"/>
                      <a:pt x="10" y="79"/>
                      <a:pt x="5" y="78"/>
                    </a:cubicBezTo>
                    <a:cubicBezTo>
                      <a:pt x="0" y="71"/>
                      <a:pt x="5" y="60"/>
                      <a:pt x="13" y="57"/>
                    </a:cubicBezTo>
                    <a:cubicBezTo>
                      <a:pt x="14" y="53"/>
                      <a:pt x="16" y="53"/>
                      <a:pt x="20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0" name="Freeform 165"/>
              <p:cNvSpPr>
                <a:spLocks/>
              </p:cNvSpPr>
              <p:nvPr/>
            </p:nvSpPr>
            <p:spPr bwMode="auto">
              <a:xfrm>
                <a:off x="1080" y="4713"/>
                <a:ext cx="68" cy="58"/>
              </a:xfrm>
              <a:custGeom>
                <a:avLst/>
                <a:gdLst>
                  <a:gd name="T0" fmla="*/ 0 w 144"/>
                  <a:gd name="T1" fmla="*/ 0 h 124"/>
                  <a:gd name="T2" fmla="*/ 0 w 144"/>
                  <a:gd name="T3" fmla="*/ 0 h 124"/>
                  <a:gd name="T4" fmla="*/ 0 w 144"/>
                  <a:gd name="T5" fmla="*/ 0 h 124"/>
                  <a:gd name="T6" fmla="*/ 0 w 144"/>
                  <a:gd name="T7" fmla="*/ 0 h 124"/>
                  <a:gd name="T8" fmla="*/ 0 w 144"/>
                  <a:gd name="T9" fmla="*/ 0 h 124"/>
                  <a:gd name="T10" fmla="*/ 0 w 144"/>
                  <a:gd name="T11" fmla="*/ 0 h 124"/>
                  <a:gd name="T12" fmla="*/ 0 w 144"/>
                  <a:gd name="T13" fmla="*/ 0 h 124"/>
                  <a:gd name="T14" fmla="*/ 0 w 144"/>
                  <a:gd name="T15" fmla="*/ 0 h 124"/>
                  <a:gd name="T16" fmla="*/ 0 w 144"/>
                  <a:gd name="T17" fmla="*/ 0 h 124"/>
                  <a:gd name="T18" fmla="*/ 0 w 144"/>
                  <a:gd name="T19" fmla="*/ 0 h 124"/>
                  <a:gd name="T20" fmla="*/ 0 w 144"/>
                  <a:gd name="T21" fmla="*/ 0 h 124"/>
                  <a:gd name="T22" fmla="*/ 0 w 144"/>
                  <a:gd name="T23" fmla="*/ 0 h 124"/>
                  <a:gd name="T24" fmla="*/ 0 w 144"/>
                  <a:gd name="T25" fmla="*/ 0 h 124"/>
                  <a:gd name="T26" fmla="*/ 0 w 144"/>
                  <a:gd name="T27" fmla="*/ 0 h 124"/>
                  <a:gd name="T28" fmla="*/ 0 w 144"/>
                  <a:gd name="T29" fmla="*/ 0 h 124"/>
                  <a:gd name="T30" fmla="*/ 0 w 144"/>
                  <a:gd name="T31" fmla="*/ 0 h 124"/>
                  <a:gd name="T32" fmla="*/ 0 w 144"/>
                  <a:gd name="T33" fmla="*/ 0 h 124"/>
                  <a:gd name="T34" fmla="*/ 0 w 144"/>
                  <a:gd name="T35" fmla="*/ 0 h 124"/>
                  <a:gd name="T36" fmla="*/ 0 w 144"/>
                  <a:gd name="T37" fmla="*/ 0 h 124"/>
                  <a:gd name="T38" fmla="*/ 0 w 144"/>
                  <a:gd name="T39" fmla="*/ 0 h 124"/>
                  <a:gd name="T40" fmla="*/ 0 w 144"/>
                  <a:gd name="T41" fmla="*/ 0 h 1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24"/>
                  <a:gd name="T65" fmla="*/ 144 w 144"/>
                  <a:gd name="T66" fmla="*/ 124 h 1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24">
                    <a:moveTo>
                      <a:pt x="2" y="48"/>
                    </a:moveTo>
                    <a:cubicBezTo>
                      <a:pt x="7" y="47"/>
                      <a:pt x="10" y="47"/>
                      <a:pt x="14" y="44"/>
                    </a:cubicBezTo>
                    <a:cubicBezTo>
                      <a:pt x="17" y="36"/>
                      <a:pt x="18" y="19"/>
                      <a:pt x="26" y="16"/>
                    </a:cubicBezTo>
                    <a:cubicBezTo>
                      <a:pt x="29" y="12"/>
                      <a:pt x="38" y="9"/>
                      <a:pt x="38" y="9"/>
                    </a:cubicBezTo>
                    <a:cubicBezTo>
                      <a:pt x="42" y="3"/>
                      <a:pt x="52" y="2"/>
                      <a:pt x="59" y="0"/>
                    </a:cubicBezTo>
                    <a:cubicBezTo>
                      <a:pt x="86" y="3"/>
                      <a:pt x="76" y="1"/>
                      <a:pt x="91" y="11"/>
                    </a:cubicBezTo>
                    <a:cubicBezTo>
                      <a:pt x="92" y="15"/>
                      <a:pt x="97" y="20"/>
                      <a:pt x="100" y="23"/>
                    </a:cubicBezTo>
                    <a:cubicBezTo>
                      <a:pt x="102" y="25"/>
                      <a:pt x="106" y="29"/>
                      <a:pt x="106" y="29"/>
                    </a:cubicBezTo>
                    <a:cubicBezTo>
                      <a:pt x="107" y="33"/>
                      <a:pt x="112" y="38"/>
                      <a:pt x="115" y="41"/>
                    </a:cubicBezTo>
                    <a:cubicBezTo>
                      <a:pt x="116" y="45"/>
                      <a:pt x="123" y="55"/>
                      <a:pt x="127" y="58"/>
                    </a:cubicBezTo>
                    <a:cubicBezTo>
                      <a:pt x="130" y="63"/>
                      <a:pt x="134" y="73"/>
                      <a:pt x="139" y="76"/>
                    </a:cubicBezTo>
                    <a:cubicBezTo>
                      <a:pt x="140" y="79"/>
                      <a:pt x="142" y="86"/>
                      <a:pt x="142" y="86"/>
                    </a:cubicBezTo>
                    <a:cubicBezTo>
                      <a:pt x="141" y="121"/>
                      <a:pt x="144" y="121"/>
                      <a:pt x="111" y="123"/>
                    </a:cubicBezTo>
                    <a:cubicBezTo>
                      <a:pt x="105" y="124"/>
                      <a:pt x="100" y="124"/>
                      <a:pt x="94" y="122"/>
                    </a:cubicBezTo>
                    <a:cubicBezTo>
                      <a:pt x="91" y="118"/>
                      <a:pt x="87" y="114"/>
                      <a:pt x="83" y="111"/>
                    </a:cubicBezTo>
                    <a:cubicBezTo>
                      <a:pt x="80" y="101"/>
                      <a:pt x="74" y="96"/>
                      <a:pt x="64" y="94"/>
                    </a:cubicBezTo>
                    <a:cubicBezTo>
                      <a:pt x="54" y="95"/>
                      <a:pt x="46" y="96"/>
                      <a:pt x="35" y="94"/>
                    </a:cubicBezTo>
                    <a:cubicBezTo>
                      <a:pt x="29" y="93"/>
                      <a:pt x="29" y="74"/>
                      <a:pt x="26" y="72"/>
                    </a:cubicBezTo>
                    <a:cubicBezTo>
                      <a:pt x="21" y="69"/>
                      <a:pt x="17" y="64"/>
                      <a:pt x="11" y="62"/>
                    </a:cubicBezTo>
                    <a:cubicBezTo>
                      <a:pt x="10" y="58"/>
                      <a:pt x="8" y="58"/>
                      <a:pt x="4" y="56"/>
                    </a:cubicBezTo>
                    <a:cubicBezTo>
                      <a:pt x="2" y="53"/>
                      <a:pt x="0" y="51"/>
                      <a:pt x="2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1" name="Freeform 166"/>
              <p:cNvSpPr>
                <a:spLocks/>
              </p:cNvSpPr>
              <p:nvPr/>
            </p:nvSpPr>
            <p:spPr bwMode="auto">
              <a:xfrm>
                <a:off x="1228" y="4777"/>
                <a:ext cx="190" cy="117"/>
              </a:xfrm>
              <a:custGeom>
                <a:avLst/>
                <a:gdLst>
                  <a:gd name="T0" fmla="*/ 0 w 406"/>
                  <a:gd name="T1" fmla="*/ 0 h 251"/>
                  <a:gd name="T2" fmla="*/ 0 w 406"/>
                  <a:gd name="T3" fmla="*/ 0 h 251"/>
                  <a:gd name="T4" fmla="*/ 0 w 406"/>
                  <a:gd name="T5" fmla="*/ 0 h 251"/>
                  <a:gd name="T6" fmla="*/ 0 w 406"/>
                  <a:gd name="T7" fmla="*/ 0 h 251"/>
                  <a:gd name="T8" fmla="*/ 0 w 406"/>
                  <a:gd name="T9" fmla="*/ 0 h 251"/>
                  <a:gd name="T10" fmla="*/ 0 w 406"/>
                  <a:gd name="T11" fmla="*/ 0 h 251"/>
                  <a:gd name="T12" fmla="*/ 0 w 406"/>
                  <a:gd name="T13" fmla="*/ 0 h 251"/>
                  <a:gd name="T14" fmla="*/ 0 w 406"/>
                  <a:gd name="T15" fmla="*/ 0 h 251"/>
                  <a:gd name="T16" fmla="*/ 0 w 406"/>
                  <a:gd name="T17" fmla="*/ 0 h 251"/>
                  <a:gd name="T18" fmla="*/ 0 w 406"/>
                  <a:gd name="T19" fmla="*/ 0 h 251"/>
                  <a:gd name="T20" fmla="*/ 0 w 406"/>
                  <a:gd name="T21" fmla="*/ 0 h 251"/>
                  <a:gd name="T22" fmla="*/ 0 w 406"/>
                  <a:gd name="T23" fmla="*/ 0 h 251"/>
                  <a:gd name="T24" fmla="*/ 0 w 406"/>
                  <a:gd name="T25" fmla="*/ 0 h 251"/>
                  <a:gd name="T26" fmla="*/ 0 w 406"/>
                  <a:gd name="T27" fmla="*/ 0 h 251"/>
                  <a:gd name="T28" fmla="*/ 0 w 406"/>
                  <a:gd name="T29" fmla="*/ 0 h 251"/>
                  <a:gd name="T30" fmla="*/ 0 w 406"/>
                  <a:gd name="T31" fmla="*/ 0 h 251"/>
                  <a:gd name="T32" fmla="*/ 0 w 406"/>
                  <a:gd name="T33" fmla="*/ 0 h 251"/>
                  <a:gd name="T34" fmla="*/ 0 w 406"/>
                  <a:gd name="T35" fmla="*/ 0 h 251"/>
                  <a:gd name="T36" fmla="*/ 0 w 406"/>
                  <a:gd name="T37" fmla="*/ 0 h 251"/>
                  <a:gd name="T38" fmla="*/ 0 w 406"/>
                  <a:gd name="T39" fmla="*/ 0 h 251"/>
                  <a:gd name="T40" fmla="*/ 0 w 406"/>
                  <a:gd name="T41" fmla="*/ 0 h 251"/>
                  <a:gd name="T42" fmla="*/ 0 w 406"/>
                  <a:gd name="T43" fmla="*/ 0 h 251"/>
                  <a:gd name="T44" fmla="*/ 0 w 406"/>
                  <a:gd name="T45" fmla="*/ 0 h 251"/>
                  <a:gd name="T46" fmla="*/ 0 w 406"/>
                  <a:gd name="T47" fmla="*/ 0 h 251"/>
                  <a:gd name="T48" fmla="*/ 0 w 406"/>
                  <a:gd name="T49" fmla="*/ 0 h 251"/>
                  <a:gd name="T50" fmla="*/ 0 w 406"/>
                  <a:gd name="T51" fmla="*/ 0 h 251"/>
                  <a:gd name="T52" fmla="*/ 0 w 406"/>
                  <a:gd name="T53" fmla="*/ 0 h 251"/>
                  <a:gd name="T54" fmla="*/ 0 w 406"/>
                  <a:gd name="T55" fmla="*/ 0 h 251"/>
                  <a:gd name="T56" fmla="*/ 0 w 406"/>
                  <a:gd name="T57" fmla="*/ 0 h 251"/>
                  <a:gd name="T58" fmla="*/ 0 w 406"/>
                  <a:gd name="T59" fmla="*/ 0 h 251"/>
                  <a:gd name="T60" fmla="*/ 0 w 406"/>
                  <a:gd name="T61" fmla="*/ 0 h 251"/>
                  <a:gd name="T62" fmla="*/ 0 w 406"/>
                  <a:gd name="T63" fmla="*/ 0 h 251"/>
                  <a:gd name="T64" fmla="*/ 0 w 406"/>
                  <a:gd name="T65" fmla="*/ 0 h 251"/>
                  <a:gd name="T66" fmla="*/ 0 w 406"/>
                  <a:gd name="T67" fmla="*/ 0 h 251"/>
                  <a:gd name="T68" fmla="*/ 0 w 406"/>
                  <a:gd name="T69" fmla="*/ 0 h 251"/>
                  <a:gd name="T70" fmla="*/ 0 w 406"/>
                  <a:gd name="T71" fmla="*/ 0 h 251"/>
                  <a:gd name="T72" fmla="*/ 0 w 406"/>
                  <a:gd name="T73" fmla="*/ 0 h 251"/>
                  <a:gd name="T74" fmla="*/ 0 w 406"/>
                  <a:gd name="T75" fmla="*/ 0 h 251"/>
                  <a:gd name="T76" fmla="*/ 0 w 406"/>
                  <a:gd name="T77" fmla="*/ 0 h 251"/>
                  <a:gd name="T78" fmla="*/ 0 w 406"/>
                  <a:gd name="T79" fmla="*/ 0 h 251"/>
                  <a:gd name="T80" fmla="*/ 0 w 406"/>
                  <a:gd name="T81" fmla="*/ 0 h 251"/>
                  <a:gd name="T82" fmla="*/ 0 w 406"/>
                  <a:gd name="T83" fmla="*/ 0 h 251"/>
                  <a:gd name="T84" fmla="*/ 0 w 406"/>
                  <a:gd name="T85" fmla="*/ 0 h 251"/>
                  <a:gd name="T86" fmla="*/ 0 w 406"/>
                  <a:gd name="T87" fmla="*/ 0 h 251"/>
                  <a:gd name="T88" fmla="*/ 0 w 406"/>
                  <a:gd name="T89" fmla="*/ 0 h 251"/>
                  <a:gd name="T90" fmla="*/ 0 w 406"/>
                  <a:gd name="T91" fmla="*/ 0 h 25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6"/>
                  <a:gd name="T139" fmla="*/ 0 h 251"/>
                  <a:gd name="T140" fmla="*/ 406 w 406"/>
                  <a:gd name="T141" fmla="*/ 251 h 25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6" h="251">
                    <a:moveTo>
                      <a:pt x="38" y="48"/>
                    </a:moveTo>
                    <a:cubicBezTo>
                      <a:pt x="45" y="46"/>
                      <a:pt x="49" y="38"/>
                      <a:pt x="56" y="35"/>
                    </a:cubicBezTo>
                    <a:cubicBezTo>
                      <a:pt x="70" y="29"/>
                      <a:pt x="86" y="25"/>
                      <a:pt x="101" y="21"/>
                    </a:cubicBezTo>
                    <a:cubicBezTo>
                      <a:pt x="107" y="17"/>
                      <a:pt x="117" y="15"/>
                      <a:pt x="124" y="13"/>
                    </a:cubicBezTo>
                    <a:cubicBezTo>
                      <a:pt x="128" y="12"/>
                      <a:pt x="136" y="10"/>
                      <a:pt x="136" y="10"/>
                    </a:cubicBezTo>
                    <a:cubicBezTo>
                      <a:pt x="140" y="6"/>
                      <a:pt x="151" y="2"/>
                      <a:pt x="157" y="0"/>
                    </a:cubicBezTo>
                    <a:cubicBezTo>
                      <a:pt x="161" y="0"/>
                      <a:pt x="165" y="0"/>
                      <a:pt x="169" y="1"/>
                    </a:cubicBezTo>
                    <a:cubicBezTo>
                      <a:pt x="172" y="2"/>
                      <a:pt x="178" y="7"/>
                      <a:pt x="178" y="7"/>
                    </a:cubicBezTo>
                    <a:cubicBezTo>
                      <a:pt x="180" y="13"/>
                      <a:pt x="180" y="15"/>
                      <a:pt x="185" y="18"/>
                    </a:cubicBezTo>
                    <a:cubicBezTo>
                      <a:pt x="186" y="22"/>
                      <a:pt x="196" y="24"/>
                      <a:pt x="196" y="24"/>
                    </a:cubicBezTo>
                    <a:cubicBezTo>
                      <a:pt x="207" y="23"/>
                      <a:pt x="203" y="23"/>
                      <a:pt x="209" y="19"/>
                    </a:cubicBezTo>
                    <a:cubicBezTo>
                      <a:pt x="212" y="17"/>
                      <a:pt x="221" y="15"/>
                      <a:pt x="221" y="15"/>
                    </a:cubicBezTo>
                    <a:cubicBezTo>
                      <a:pt x="237" y="16"/>
                      <a:pt x="252" y="22"/>
                      <a:pt x="268" y="25"/>
                    </a:cubicBezTo>
                    <a:cubicBezTo>
                      <a:pt x="289" y="35"/>
                      <a:pt x="316" y="33"/>
                      <a:pt x="338" y="37"/>
                    </a:cubicBezTo>
                    <a:cubicBezTo>
                      <a:pt x="345" y="42"/>
                      <a:pt x="342" y="40"/>
                      <a:pt x="347" y="42"/>
                    </a:cubicBezTo>
                    <a:cubicBezTo>
                      <a:pt x="350" y="46"/>
                      <a:pt x="356" y="51"/>
                      <a:pt x="361" y="54"/>
                    </a:cubicBezTo>
                    <a:cubicBezTo>
                      <a:pt x="362" y="58"/>
                      <a:pt x="367" y="60"/>
                      <a:pt x="371" y="61"/>
                    </a:cubicBezTo>
                    <a:cubicBezTo>
                      <a:pt x="373" y="65"/>
                      <a:pt x="378" y="68"/>
                      <a:pt x="382" y="71"/>
                    </a:cubicBezTo>
                    <a:cubicBezTo>
                      <a:pt x="383" y="76"/>
                      <a:pt x="387" y="80"/>
                      <a:pt x="391" y="84"/>
                    </a:cubicBezTo>
                    <a:cubicBezTo>
                      <a:pt x="392" y="87"/>
                      <a:pt x="398" y="94"/>
                      <a:pt x="401" y="96"/>
                    </a:cubicBezTo>
                    <a:cubicBezTo>
                      <a:pt x="402" y="101"/>
                      <a:pt x="403" y="105"/>
                      <a:pt x="406" y="109"/>
                    </a:cubicBezTo>
                    <a:cubicBezTo>
                      <a:pt x="401" y="130"/>
                      <a:pt x="402" y="166"/>
                      <a:pt x="385" y="183"/>
                    </a:cubicBezTo>
                    <a:cubicBezTo>
                      <a:pt x="384" y="186"/>
                      <a:pt x="380" y="192"/>
                      <a:pt x="380" y="192"/>
                    </a:cubicBezTo>
                    <a:cubicBezTo>
                      <a:pt x="379" y="203"/>
                      <a:pt x="379" y="211"/>
                      <a:pt x="376" y="221"/>
                    </a:cubicBezTo>
                    <a:cubicBezTo>
                      <a:pt x="373" y="251"/>
                      <a:pt x="369" y="245"/>
                      <a:pt x="337" y="246"/>
                    </a:cubicBezTo>
                    <a:cubicBezTo>
                      <a:pt x="320" y="248"/>
                      <a:pt x="319" y="249"/>
                      <a:pt x="298" y="247"/>
                    </a:cubicBezTo>
                    <a:cubicBezTo>
                      <a:pt x="295" y="246"/>
                      <a:pt x="289" y="244"/>
                      <a:pt x="289" y="244"/>
                    </a:cubicBezTo>
                    <a:cubicBezTo>
                      <a:pt x="288" y="240"/>
                      <a:pt x="282" y="235"/>
                      <a:pt x="278" y="233"/>
                    </a:cubicBezTo>
                    <a:cubicBezTo>
                      <a:pt x="268" y="214"/>
                      <a:pt x="225" y="220"/>
                      <a:pt x="215" y="220"/>
                    </a:cubicBezTo>
                    <a:cubicBezTo>
                      <a:pt x="211" y="219"/>
                      <a:pt x="203" y="214"/>
                      <a:pt x="203" y="214"/>
                    </a:cubicBezTo>
                    <a:cubicBezTo>
                      <a:pt x="188" y="215"/>
                      <a:pt x="175" y="219"/>
                      <a:pt x="160" y="220"/>
                    </a:cubicBezTo>
                    <a:cubicBezTo>
                      <a:pt x="148" y="223"/>
                      <a:pt x="135" y="230"/>
                      <a:pt x="125" y="237"/>
                    </a:cubicBezTo>
                    <a:cubicBezTo>
                      <a:pt x="117" y="236"/>
                      <a:pt x="111" y="233"/>
                      <a:pt x="103" y="231"/>
                    </a:cubicBezTo>
                    <a:cubicBezTo>
                      <a:pt x="99" y="228"/>
                      <a:pt x="79" y="221"/>
                      <a:pt x="73" y="219"/>
                    </a:cubicBezTo>
                    <a:cubicBezTo>
                      <a:pt x="71" y="215"/>
                      <a:pt x="69" y="215"/>
                      <a:pt x="65" y="213"/>
                    </a:cubicBezTo>
                    <a:cubicBezTo>
                      <a:pt x="65" y="212"/>
                      <a:pt x="65" y="211"/>
                      <a:pt x="64" y="210"/>
                    </a:cubicBezTo>
                    <a:cubicBezTo>
                      <a:pt x="61" y="208"/>
                      <a:pt x="56" y="209"/>
                      <a:pt x="53" y="207"/>
                    </a:cubicBezTo>
                    <a:cubicBezTo>
                      <a:pt x="49" y="205"/>
                      <a:pt x="48" y="202"/>
                      <a:pt x="44" y="201"/>
                    </a:cubicBezTo>
                    <a:cubicBezTo>
                      <a:pt x="38" y="195"/>
                      <a:pt x="28" y="186"/>
                      <a:pt x="20" y="183"/>
                    </a:cubicBezTo>
                    <a:cubicBezTo>
                      <a:pt x="19" y="179"/>
                      <a:pt x="16" y="175"/>
                      <a:pt x="14" y="171"/>
                    </a:cubicBezTo>
                    <a:cubicBezTo>
                      <a:pt x="13" y="161"/>
                      <a:pt x="12" y="154"/>
                      <a:pt x="8" y="145"/>
                    </a:cubicBezTo>
                    <a:cubicBezTo>
                      <a:pt x="6" y="128"/>
                      <a:pt x="0" y="107"/>
                      <a:pt x="13" y="94"/>
                    </a:cubicBezTo>
                    <a:cubicBezTo>
                      <a:pt x="15" y="89"/>
                      <a:pt x="18" y="85"/>
                      <a:pt x="22" y="82"/>
                    </a:cubicBezTo>
                    <a:cubicBezTo>
                      <a:pt x="23" y="78"/>
                      <a:pt x="35" y="50"/>
                      <a:pt x="38" y="49"/>
                    </a:cubicBezTo>
                    <a:cubicBezTo>
                      <a:pt x="45" y="47"/>
                      <a:pt x="42" y="48"/>
                      <a:pt x="47" y="45"/>
                    </a:cubicBezTo>
                    <a:cubicBezTo>
                      <a:pt x="48" y="42"/>
                      <a:pt x="47" y="42"/>
                      <a:pt x="49" y="42"/>
                    </a:cubicBezTo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2" name="Freeform 167"/>
              <p:cNvSpPr>
                <a:spLocks/>
              </p:cNvSpPr>
              <p:nvPr/>
            </p:nvSpPr>
            <p:spPr bwMode="auto">
              <a:xfrm>
                <a:off x="920" y="4829"/>
                <a:ext cx="317" cy="142"/>
              </a:xfrm>
              <a:custGeom>
                <a:avLst/>
                <a:gdLst>
                  <a:gd name="T0" fmla="*/ 0 w 678"/>
                  <a:gd name="T1" fmla="*/ 0 h 303"/>
                  <a:gd name="T2" fmla="*/ 0 w 678"/>
                  <a:gd name="T3" fmla="*/ 0 h 303"/>
                  <a:gd name="T4" fmla="*/ 0 w 678"/>
                  <a:gd name="T5" fmla="*/ 0 h 303"/>
                  <a:gd name="T6" fmla="*/ 0 w 678"/>
                  <a:gd name="T7" fmla="*/ 0 h 303"/>
                  <a:gd name="T8" fmla="*/ 0 w 678"/>
                  <a:gd name="T9" fmla="*/ 0 h 303"/>
                  <a:gd name="T10" fmla="*/ 0 w 678"/>
                  <a:gd name="T11" fmla="*/ 0 h 303"/>
                  <a:gd name="T12" fmla="*/ 0 w 678"/>
                  <a:gd name="T13" fmla="*/ 0 h 303"/>
                  <a:gd name="T14" fmla="*/ 0 w 678"/>
                  <a:gd name="T15" fmla="*/ 0 h 303"/>
                  <a:gd name="T16" fmla="*/ 0 w 678"/>
                  <a:gd name="T17" fmla="*/ 0 h 303"/>
                  <a:gd name="T18" fmla="*/ 0 w 678"/>
                  <a:gd name="T19" fmla="*/ 0 h 303"/>
                  <a:gd name="T20" fmla="*/ 0 w 678"/>
                  <a:gd name="T21" fmla="*/ 0 h 303"/>
                  <a:gd name="T22" fmla="*/ 0 w 678"/>
                  <a:gd name="T23" fmla="*/ 0 h 303"/>
                  <a:gd name="T24" fmla="*/ 0 w 678"/>
                  <a:gd name="T25" fmla="*/ 0 h 303"/>
                  <a:gd name="T26" fmla="*/ 0 w 678"/>
                  <a:gd name="T27" fmla="*/ 0 h 303"/>
                  <a:gd name="T28" fmla="*/ 0 w 678"/>
                  <a:gd name="T29" fmla="*/ 0 h 303"/>
                  <a:gd name="T30" fmla="*/ 0 w 678"/>
                  <a:gd name="T31" fmla="*/ 0 h 303"/>
                  <a:gd name="T32" fmla="*/ 0 w 678"/>
                  <a:gd name="T33" fmla="*/ 0 h 303"/>
                  <a:gd name="T34" fmla="*/ 0 w 678"/>
                  <a:gd name="T35" fmla="*/ 0 h 303"/>
                  <a:gd name="T36" fmla="*/ 0 w 678"/>
                  <a:gd name="T37" fmla="*/ 0 h 303"/>
                  <a:gd name="T38" fmla="*/ 0 w 678"/>
                  <a:gd name="T39" fmla="*/ 0 h 303"/>
                  <a:gd name="T40" fmla="*/ 0 w 678"/>
                  <a:gd name="T41" fmla="*/ 0 h 303"/>
                  <a:gd name="T42" fmla="*/ 0 w 678"/>
                  <a:gd name="T43" fmla="*/ 0 h 303"/>
                  <a:gd name="T44" fmla="*/ 0 w 678"/>
                  <a:gd name="T45" fmla="*/ 0 h 303"/>
                  <a:gd name="T46" fmla="*/ 0 w 678"/>
                  <a:gd name="T47" fmla="*/ 0 h 303"/>
                  <a:gd name="T48" fmla="*/ 0 w 678"/>
                  <a:gd name="T49" fmla="*/ 0 h 303"/>
                  <a:gd name="T50" fmla="*/ 0 w 678"/>
                  <a:gd name="T51" fmla="*/ 0 h 303"/>
                  <a:gd name="T52" fmla="*/ 0 w 678"/>
                  <a:gd name="T53" fmla="*/ 0 h 303"/>
                  <a:gd name="T54" fmla="*/ 0 w 678"/>
                  <a:gd name="T55" fmla="*/ 0 h 303"/>
                  <a:gd name="T56" fmla="*/ 0 w 678"/>
                  <a:gd name="T57" fmla="*/ 0 h 303"/>
                  <a:gd name="T58" fmla="*/ 0 w 678"/>
                  <a:gd name="T59" fmla="*/ 0 h 303"/>
                  <a:gd name="T60" fmla="*/ 0 w 678"/>
                  <a:gd name="T61" fmla="*/ 0 h 303"/>
                  <a:gd name="T62" fmla="*/ 0 w 678"/>
                  <a:gd name="T63" fmla="*/ 0 h 303"/>
                  <a:gd name="T64" fmla="*/ 0 w 678"/>
                  <a:gd name="T65" fmla="*/ 0 h 303"/>
                  <a:gd name="T66" fmla="*/ 0 w 678"/>
                  <a:gd name="T67" fmla="*/ 0 h 303"/>
                  <a:gd name="T68" fmla="*/ 0 w 678"/>
                  <a:gd name="T69" fmla="*/ 0 h 3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8"/>
                  <a:gd name="T106" fmla="*/ 0 h 303"/>
                  <a:gd name="T107" fmla="*/ 678 w 678"/>
                  <a:gd name="T108" fmla="*/ 303 h 3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8" h="303">
                    <a:moveTo>
                      <a:pt x="4" y="0"/>
                    </a:moveTo>
                    <a:cubicBezTo>
                      <a:pt x="18" y="1"/>
                      <a:pt x="12" y="2"/>
                      <a:pt x="21" y="8"/>
                    </a:cubicBezTo>
                    <a:cubicBezTo>
                      <a:pt x="25" y="20"/>
                      <a:pt x="33" y="27"/>
                      <a:pt x="45" y="30"/>
                    </a:cubicBezTo>
                    <a:cubicBezTo>
                      <a:pt x="72" y="29"/>
                      <a:pt x="92" y="39"/>
                      <a:pt x="117" y="45"/>
                    </a:cubicBezTo>
                    <a:cubicBezTo>
                      <a:pt x="136" y="58"/>
                      <a:pt x="163" y="60"/>
                      <a:pt x="185" y="66"/>
                    </a:cubicBezTo>
                    <a:cubicBezTo>
                      <a:pt x="196" y="69"/>
                      <a:pt x="207" y="73"/>
                      <a:pt x="218" y="75"/>
                    </a:cubicBezTo>
                    <a:cubicBezTo>
                      <a:pt x="230" y="81"/>
                      <a:pt x="248" y="83"/>
                      <a:pt x="261" y="84"/>
                    </a:cubicBezTo>
                    <a:cubicBezTo>
                      <a:pt x="269" y="87"/>
                      <a:pt x="265" y="88"/>
                      <a:pt x="272" y="91"/>
                    </a:cubicBezTo>
                    <a:cubicBezTo>
                      <a:pt x="274" y="94"/>
                      <a:pt x="281" y="99"/>
                      <a:pt x="281" y="99"/>
                    </a:cubicBezTo>
                    <a:cubicBezTo>
                      <a:pt x="282" y="103"/>
                      <a:pt x="284" y="103"/>
                      <a:pt x="288" y="105"/>
                    </a:cubicBezTo>
                    <a:cubicBezTo>
                      <a:pt x="291" y="109"/>
                      <a:pt x="299" y="113"/>
                      <a:pt x="299" y="113"/>
                    </a:cubicBezTo>
                    <a:cubicBezTo>
                      <a:pt x="313" y="111"/>
                      <a:pt x="328" y="112"/>
                      <a:pt x="342" y="109"/>
                    </a:cubicBezTo>
                    <a:cubicBezTo>
                      <a:pt x="352" y="110"/>
                      <a:pt x="355" y="111"/>
                      <a:pt x="363" y="116"/>
                    </a:cubicBezTo>
                    <a:cubicBezTo>
                      <a:pt x="366" y="120"/>
                      <a:pt x="376" y="126"/>
                      <a:pt x="380" y="127"/>
                    </a:cubicBezTo>
                    <a:cubicBezTo>
                      <a:pt x="382" y="128"/>
                      <a:pt x="386" y="129"/>
                      <a:pt x="386" y="129"/>
                    </a:cubicBezTo>
                    <a:cubicBezTo>
                      <a:pt x="388" y="133"/>
                      <a:pt x="398" y="135"/>
                      <a:pt x="398" y="135"/>
                    </a:cubicBezTo>
                    <a:cubicBezTo>
                      <a:pt x="402" y="139"/>
                      <a:pt x="408" y="141"/>
                      <a:pt x="413" y="143"/>
                    </a:cubicBezTo>
                    <a:cubicBezTo>
                      <a:pt x="416" y="144"/>
                      <a:pt x="422" y="146"/>
                      <a:pt x="422" y="146"/>
                    </a:cubicBezTo>
                    <a:cubicBezTo>
                      <a:pt x="425" y="151"/>
                      <a:pt x="439" y="154"/>
                      <a:pt x="444" y="157"/>
                    </a:cubicBezTo>
                    <a:cubicBezTo>
                      <a:pt x="446" y="158"/>
                      <a:pt x="450" y="159"/>
                      <a:pt x="450" y="159"/>
                    </a:cubicBezTo>
                    <a:cubicBezTo>
                      <a:pt x="452" y="162"/>
                      <a:pt x="455" y="167"/>
                      <a:pt x="459" y="168"/>
                    </a:cubicBezTo>
                    <a:cubicBezTo>
                      <a:pt x="460" y="172"/>
                      <a:pt x="462" y="174"/>
                      <a:pt x="465" y="176"/>
                    </a:cubicBezTo>
                    <a:cubicBezTo>
                      <a:pt x="467" y="183"/>
                      <a:pt x="465" y="181"/>
                      <a:pt x="470" y="183"/>
                    </a:cubicBezTo>
                    <a:cubicBezTo>
                      <a:pt x="476" y="202"/>
                      <a:pt x="508" y="204"/>
                      <a:pt x="524" y="207"/>
                    </a:cubicBezTo>
                    <a:cubicBezTo>
                      <a:pt x="531" y="211"/>
                      <a:pt x="540" y="211"/>
                      <a:pt x="548" y="213"/>
                    </a:cubicBezTo>
                    <a:cubicBezTo>
                      <a:pt x="553" y="217"/>
                      <a:pt x="555" y="217"/>
                      <a:pt x="561" y="219"/>
                    </a:cubicBezTo>
                    <a:cubicBezTo>
                      <a:pt x="570" y="225"/>
                      <a:pt x="583" y="227"/>
                      <a:pt x="594" y="231"/>
                    </a:cubicBezTo>
                    <a:cubicBezTo>
                      <a:pt x="603" y="234"/>
                      <a:pt x="611" y="239"/>
                      <a:pt x="620" y="242"/>
                    </a:cubicBezTo>
                    <a:cubicBezTo>
                      <a:pt x="625" y="247"/>
                      <a:pt x="632" y="248"/>
                      <a:pt x="638" y="249"/>
                    </a:cubicBezTo>
                    <a:cubicBezTo>
                      <a:pt x="643" y="252"/>
                      <a:pt x="650" y="254"/>
                      <a:pt x="656" y="257"/>
                    </a:cubicBezTo>
                    <a:cubicBezTo>
                      <a:pt x="659" y="258"/>
                      <a:pt x="665" y="260"/>
                      <a:pt x="665" y="260"/>
                    </a:cubicBezTo>
                    <a:cubicBezTo>
                      <a:pt x="669" y="264"/>
                      <a:pt x="670" y="268"/>
                      <a:pt x="674" y="271"/>
                    </a:cubicBezTo>
                    <a:cubicBezTo>
                      <a:pt x="678" y="286"/>
                      <a:pt x="677" y="287"/>
                      <a:pt x="659" y="288"/>
                    </a:cubicBezTo>
                    <a:cubicBezTo>
                      <a:pt x="654" y="290"/>
                      <a:pt x="649" y="290"/>
                      <a:pt x="644" y="291"/>
                    </a:cubicBezTo>
                    <a:cubicBezTo>
                      <a:pt x="632" y="297"/>
                      <a:pt x="604" y="297"/>
                      <a:pt x="604" y="297"/>
                    </a:cubicBezTo>
                    <a:cubicBezTo>
                      <a:pt x="598" y="300"/>
                      <a:pt x="591" y="301"/>
                      <a:pt x="584" y="303"/>
                    </a:cubicBezTo>
                    <a:cubicBezTo>
                      <a:pt x="578" y="302"/>
                      <a:pt x="566" y="300"/>
                      <a:pt x="566" y="300"/>
                    </a:cubicBezTo>
                    <a:cubicBezTo>
                      <a:pt x="564" y="297"/>
                      <a:pt x="562" y="295"/>
                      <a:pt x="558" y="294"/>
                    </a:cubicBezTo>
                    <a:cubicBezTo>
                      <a:pt x="556" y="290"/>
                      <a:pt x="553" y="289"/>
                      <a:pt x="549" y="287"/>
                    </a:cubicBezTo>
                    <a:cubicBezTo>
                      <a:pt x="547" y="282"/>
                      <a:pt x="539" y="278"/>
                      <a:pt x="533" y="276"/>
                    </a:cubicBezTo>
                    <a:cubicBezTo>
                      <a:pt x="530" y="273"/>
                      <a:pt x="521" y="270"/>
                      <a:pt x="521" y="270"/>
                    </a:cubicBezTo>
                    <a:cubicBezTo>
                      <a:pt x="518" y="265"/>
                      <a:pt x="504" y="261"/>
                      <a:pt x="498" y="259"/>
                    </a:cubicBezTo>
                    <a:cubicBezTo>
                      <a:pt x="498" y="259"/>
                      <a:pt x="491" y="254"/>
                      <a:pt x="489" y="253"/>
                    </a:cubicBezTo>
                    <a:cubicBezTo>
                      <a:pt x="487" y="252"/>
                      <a:pt x="483" y="251"/>
                      <a:pt x="483" y="251"/>
                    </a:cubicBezTo>
                    <a:cubicBezTo>
                      <a:pt x="480" y="248"/>
                      <a:pt x="471" y="245"/>
                      <a:pt x="471" y="245"/>
                    </a:cubicBezTo>
                    <a:cubicBezTo>
                      <a:pt x="466" y="240"/>
                      <a:pt x="459" y="237"/>
                      <a:pt x="453" y="233"/>
                    </a:cubicBezTo>
                    <a:cubicBezTo>
                      <a:pt x="451" y="228"/>
                      <a:pt x="447" y="229"/>
                      <a:pt x="442" y="227"/>
                    </a:cubicBezTo>
                    <a:cubicBezTo>
                      <a:pt x="425" y="221"/>
                      <a:pt x="412" y="217"/>
                      <a:pt x="393" y="215"/>
                    </a:cubicBezTo>
                    <a:cubicBezTo>
                      <a:pt x="384" y="212"/>
                      <a:pt x="374" y="210"/>
                      <a:pt x="365" y="209"/>
                    </a:cubicBezTo>
                    <a:cubicBezTo>
                      <a:pt x="349" y="203"/>
                      <a:pt x="331" y="202"/>
                      <a:pt x="315" y="198"/>
                    </a:cubicBezTo>
                    <a:cubicBezTo>
                      <a:pt x="308" y="196"/>
                      <a:pt x="303" y="191"/>
                      <a:pt x="297" y="189"/>
                    </a:cubicBezTo>
                    <a:cubicBezTo>
                      <a:pt x="294" y="188"/>
                      <a:pt x="288" y="186"/>
                      <a:pt x="288" y="186"/>
                    </a:cubicBezTo>
                    <a:cubicBezTo>
                      <a:pt x="283" y="181"/>
                      <a:pt x="276" y="180"/>
                      <a:pt x="269" y="179"/>
                    </a:cubicBezTo>
                    <a:cubicBezTo>
                      <a:pt x="264" y="176"/>
                      <a:pt x="257" y="175"/>
                      <a:pt x="251" y="173"/>
                    </a:cubicBezTo>
                    <a:cubicBezTo>
                      <a:pt x="240" y="169"/>
                      <a:pt x="232" y="164"/>
                      <a:pt x="221" y="161"/>
                    </a:cubicBezTo>
                    <a:cubicBezTo>
                      <a:pt x="207" y="152"/>
                      <a:pt x="187" y="148"/>
                      <a:pt x="171" y="143"/>
                    </a:cubicBezTo>
                    <a:cubicBezTo>
                      <a:pt x="166" y="141"/>
                      <a:pt x="161" y="138"/>
                      <a:pt x="156" y="135"/>
                    </a:cubicBezTo>
                    <a:cubicBezTo>
                      <a:pt x="153" y="133"/>
                      <a:pt x="147" y="131"/>
                      <a:pt x="147" y="131"/>
                    </a:cubicBezTo>
                    <a:cubicBezTo>
                      <a:pt x="143" y="127"/>
                      <a:pt x="120" y="115"/>
                      <a:pt x="114" y="113"/>
                    </a:cubicBezTo>
                    <a:cubicBezTo>
                      <a:pt x="111" y="109"/>
                      <a:pt x="106" y="104"/>
                      <a:pt x="101" y="102"/>
                    </a:cubicBezTo>
                    <a:cubicBezTo>
                      <a:pt x="98" y="98"/>
                      <a:pt x="89" y="91"/>
                      <a:pt x="84" y="89"/>
                    </a:cubicBezTo>
                    <a:cubicBezTo>
                      <a:pt x="81" y="85"/>
                      <a:pt x="76" y="81"/>
                      <a:pt x="72" y="80"/>
                    </a:cubicBezTo>
                    <a:cubicBezTo>
                      <a:pt x="68" y="76"/>
                      <a:pt x="60" y="71"/>
                      <a:pt x="60" y="71"/>
                    </a:cubicBezTo>
                    <a:cubicBezTo>
                      <a:pt x="57" y="67"/>
                      <a:pt x="52" y="63"/>
                      <a:pt x="48" y="61"/>
                    </a:cubicBezTo>
                    <a:cubicBezTo>
                      <a:pt x="45" y="57"/>
                      <a:pt x="41" y="51"/>
                      <a:pt x="36" y="49"/>
                    </a:cubicBezTo>
                    <a:cubicBezTo>
                      <a:pt x="34" y="44"/>
                      <a:pt x="29" y="39"/>
                      <a:pt x="24" y="37"/>
                    </a:cubicBezTo>
                    <a:cubicBezTo>
                      <a:pt x="21" y="33"/>
                      <a:pt x="16" y="27"/>
                      <a:pt x="12" y="24"/>
                    </a:cubicBezTo>
                    <a:cubicBezTo>
                      <a:pt x="11" y="20"/>
                      <a:pt x="9" y="15"/>
                      <a:pt x="5" y="14"/>
                    </a:cubicBezTo>
                    <a:cubicBezTo>
                      <a:pt x="3" y="7"/>
                      <a:pt x="5" y="9"/>
                      <a:pt x="0" y="6"/>
                    </a:cubicBezTo>
                    <a:cubicBezTo>
                      <a:pt x="1" y="5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3" name="Freeform 168"/>
              <p:cNvSpPr>
                <a:spLocks/>
              </p:cNvSpPr>
              <p:nvPr/>
            </p:nvSpPr>
            <p:spPr bwMode="auto">
              <a:xfrm>
                <a:off x="908" y="4936"/>
                <a:ext cx="286" cy="121"/>
              </a:xfrm>
              <a:custGeom>
                <a:avLst/>
                <a:gdLst>
                  <a:gd name="T0" fmla="*/ 0 w 611"/>
                  <a:gd name="T1" fmla="*/ 0 h 259"/>
                  <a:gd name="T2" fmla="*/ 0 w 611"/>
                  <a:gd name="T3" fmla="*/ 0 h 259"/>
                  <a:gd name="T4" fmla="*/ 0 w 611"/>
                  <a:gd name="T5" fmla="*/ 0 h 259"/>
                  <a:gd name="T6" fmla="*/ 0 w 611"/>
                  <a:gd name="T7" fmla="*/ 0 h 259"/>
                  <a:gd name="T8" fmla="*/ 0 w 611"/>
                  <a:gd name="T9" fmla="*/ 0 h 259"/>
                  <a:gd name="T10" fmla="*/ 0 w 611"/>
                  <a:gd name="T11" fmla="*/ 0 h 259"/>
                  <a:gd name="T12" fmla="*/ 0 w 611"/>
                  <a:gd name="T13" fmla="*/ 0 h 259"/>
                  <a:gd name="T14" fmla="*/ 0 w 611"/>
                  <a:gd name="T15" fmla="*/ 0 h 259"/>
                  <a:gd name="T16" fmla="*/ 0 w 611"/>
                  <a:gd name="T17" fmla="*/ 0 h 259"/>
                  <a:gd name="T18" fmla="*/ 0 w 611"/>
                  <a:gd name="T19" fmla="*/ 0 h 259"/>
                  <a:gd name="T20" fmla="*/ 0 w 611"/>
                  <a:gd name="T21" fmla="*/ 0 h 259"/>
                  <a:gd name="T22" fmla="*/ 0 w 611"/>
                  <a:gd name="T23" fmla="*/ 0 h 259"/>
                  <a:gd name="T24" fmla="*/ 0 w 611"/>
                  <a:gd name="T25" fmla="*/ 0 h 259"/>
                  <a:gd name="T26" fmla="*/ 0 w 611"/>
                  <a:gd name="T27" fmla="*/ 0 h 259"/>
                  <a:gd name="T28" fmla="*/ 0 w 611"/>
                  <a:gd name="T29" fmla="*/ 0 h 259"/>
                  <a:gd name="T30" fmla="*/ 0 w 611"/>
                  <a:gd name="T31" fmla="*/ 0 h 259"/>
                  <a:gd name="T32" fmla="*/ 0 w 611"/>
                  <a:gd name="T33" fmla="*/ 0 h 259"/>
                  <a:gd name="T34" fmla="*/ 0 w 611"/>
                  <a:gd name="T35" fmla="*/ 0 h 259"/>
                  <a:gd name="T36" fmla="*/ 0 w 611"/>
                  <a:gd name="T37" fmla="*/ 0 h 259"/>
                  <a:gd name="T38" fmla="*/ 0 w 611"/>
                  <a:gd name="T39" fmla="*/ 0 h 259"/>
                  <a:gd name="T40" fmla="*/ 0 w 611"/>
                  <a:gd name="T41" fmla="*/ 0 h 259"/>
                  <a:gd name="T42" fmla="*/ 0 w 611"/>
                  <a:gd name="T43" fmla="*/ 0 h 259"/>
                  <a:gd name="T44" fmla="*/ 0 w 611"/>
                  <a:gd name="T45" fmla="*/ 0 h 259"/>
                  <a:gd name="T46" fmla="*/ 0 w 611"/>
                  <a:gd name="T47" fmla="*/ 0 h 259"/>
                  <a:gd name="T48" fmla="*/ 0 w 611"/>
                  <a:gd name="T49" fmla="*/ 0 h 259"/>
                  <a:gd name="T50" fmla="*/ 0 w 611"/>
                  <a:gd name="T51" fmla="*/ 0 h 259"/>
                  <a:gd name="T52" fmla="*/ 0 w 611"/>
                  <a:gd name="T53" fmla="*/ 0 h 259"/>
                  <a:gd name="T54" fmla="*/ 0 w 611"/>
                  <a:gd name="T55" fmla="*/ 0 h 259"/>
                  <a:gd name="T56" fmla="*/ 0 w 611"/>
                  <a:gd name="T57" fmla="*/ 0 h 259"/>
                  <a:gd name="T58" fmla="*/ 0 w 611"/>
                  <a:gd name="T59" fmla="*/ 0 h 259"/>
                  <a:gd name="T60" fmla="*/ 0 w 611"/>
                  <a:gd name="T61" fmla="*/ 0 h 259"/>
                  <a:gd name="T62" fmla="*/ 0 w 611"/>
                  <a:gd name="T63" fmla="*/ 0 h 259"/>
                  <a:gd name="T64" fmla="*/ 0 w 611"/>
                  <a:gd name="T65" fmla="*/ 0 h 259"/>
                  <a:gd name="T66" fmla="*/ 0 w 611"/>
                  <a:gd name="T67" fmla="*/ 0 h 259"/>
                  <a:gd name="T68" fmla="*/ 0 w 611"/>
                  <a:gd name="T69" fmla="*/ 0 h 259"/>
                  <a:gd name="T70" fmla="*/ 0 w 611"/>
                  <a:gd name="T71" fmla="*/ 0 h 259"/>
                  <a:gd name="T72" fmla="*/ 0 w 611"/>
                  <a:gd name="T73" fmla="*/ 0 h 259"/>
                  <a:gd name="T74" fmla="*/ 0 w 611"/>
                  <a:gd name="T75" fmla="*/ 0 h 259"/>
                  <a:gd name="T76" fmla="*/ 0 w 611"/>
                  <a:gd name="T77" fmla="*/ 0 h 259"/>
                  <a:gd name="T78" fmla="*/ 0 w 611"/>
                  <a:gd name="T79" fmla="*/ 0 h 259"/>
                  <a:gd name="T80" fmla="*/ 0 w 611"/>
                  <a:gd name="T81" fmla="*/ 0 h 259"/>
                  <a:gd name="T82" fmla="*/ 0 w 611"/>
                  <a:gd name="T83" fmla="*/ 0 h 259"/>
                  <a:gd name="T84" fmla="*/ 0 w 611"/>
                  <a:gd name="T85" fmla="*/ 0 h 259"/>
                  <a:gd name="T86" fmla="*/ 0 w 611"/>
                  <a:gd name="T87" fmla="*/ 0 h 259"/>
                  <a:gd name="T88" fmla="*/ 0 w 611"/>
                  <a:gd name="T89" fmla="*/ 0 h 259"/>
                  <a:gd name="T90" fmla="*/ 0 w 611"/>
                  <a:gd name="T91" fmla="*/ 0 h 259"/>
                  <a:gd name="T92" fmla="*/ 0 w 611"/>
                  <a:gd name="T93" fmla="*/ 0 h 259"/>
                  <a:gd name="T94" fmla="*/ 0 w 611"/>
                  <a:gd name="T95" fmla="*/ 0 h 259"/>
                  <a:gd name="T96" fmla="*/ 0 w 611"/>
                  <a:gd name="T97" fmla="*/ 0 h 259"/>
                  <a:gd name="T98" fmla="*/ 0 w 611"/>
                  <a:gd name="T99" fmla="*/ 0 h 259"/>
                  <a:gd name="T100" fmla="*/ 0 w 611"/>
                  <a:gd name="T101" fmla="*/ 0 h 259"/>
                  <a:gd name="T102" fmla="*/ 0 w 611"/>
                  <a:gd name="T103" fmla="*/ 0 h 259"/>
                  <a:gd name="T104" fmla="*/ 0 w 611"/>
                  <a:gd name="T105" fmla="*/ 0 h 259"/>
                  <a:gd name="T106" fmla="*/ 0 w 611"/>
                  <a:gd name="T107" fmla="*/ 0 h 259"/>
                  <a:gd name="T108" fmla="*/ 0 w 611"/>
                  <a:gd name="T109" fmla="*/ 0 h 259"/>
                  <a:gd name="T110" fmla="*/ 0 w 611"/>
                  <a:gd name="T111" fmla="*/ 0 h 259"/>
                  <a:gd name="T112" fmla="*/ 0 w 611"/>
                  <a:gd name="T113" fmla="*/ 0 h 259"/>
                  <a:gd name="T114" fmla="*/ 0 w 611"/>
                  <a:gd name="T115" fmla="*/ 0 h 259"/>
                  <a:gd name="T116" fmla="*/ 0 w 611"/>
                  <a:gd name="T117" fmla="*/ 0 h 259"/>
                  <a:gd name="T118" fmla="*/ 0 w 611"/>
                  <a:gd name="T119" fmla="*/ 0 h 259"/>
                  <a:gd name="T120" fmla="*/ 0 w 611"/>
                  <a:gd name="T121" fmla="*/ 0 h 259"/>
                  <a:gd name="T122" fmla="*/ 0 w 611"/>
                  <a:gd name="T123" fmla="*/ 0 h 2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1"/>
                  <a:gd name="T187" fmla="*/ 0 h 259"/>
                  <a:gd name="T188" fmla="*/ 611 w 611"/>
                  <a:gd name="T189" fmla="*/ 259 h 2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1" h="259">
                    <a:moveTo>
                      <a:pt x="13" y="62"/>
                    </a:moveTo>
                    <a:cubicBezTo>
                      <a:pt x="18" y="60"/>
                      <a:pt x="19" y="53"/>
                      <a:pt x="23" y="49"/>
                    </a:cubicBezTo>
                    <a:cubicBezTo>
                      <a:pt x="25" y="43"/>
                      <a:pt x="30" y="36"/>
                      <a:pt x="35" y="32"/>
                    </a:cubicBezTo>
                    <a:cubicBezTo>
                      <a:pt x="38" y="26"/>
                      <a:pt x="45" y="21"/>
                      <a:pt x="52" y="19"/>
                    </a:cubicBezTo>
                    <a:cubicBezTo>
                      <a:pt x="56" y="15"/>
                      <a:pt x="64" y="13"/>
                      <a:pt x="70" y="10"/>
                    </a:cubicBezTo>
                    <a:cubicBezTo>
                      <a:pt x="73" y="9"/>
                      <a:pt x="79" y="7"/>
                      <a:pt x="79" y="7"/>
                    </a:cubicBezTo>
                    <a:cubicBezTo>
                      <a:pt x="97" y="8"/>
                      <a:pt x="114" y="9"/>
                      <a:pt x="132" y="6"/>
                    </a:cubicBezTo>
                    <a:cubicBezTo>
                      <a:pt x="138" y="3"/>
                      <a:pt x="144" y="2"/>
                      <a:pt x="150" y="0"/>
                    </a:cubicBezTo>
                    <a:cubicBezTo>
                      <a:pt x="156" y="1"/>
                      <a:pt x="162" y="0"/>
                      <a:pt x="167" y="4"/>
                    </a:cubicBezTo>
                    <a:cubicBezTo>
                      <a:pt x="170" y="6"/>
                      <a:pt x="176" y="9"/>
                      <a:pt x="176" y="9"/>
                    </a:cubicBezTo>
                    <a:cubicBezTo>
                      <a:pt x="184" y="17"/>
                      <a:pt x="209" y="16"/>
                      <a:pt x="209" y="16"/>
                    </a:cubicBezTo>
                    <a:cubicBezTo>
                      <a:pt x="217" y="19"/>
                      <a:pt x="225" y="22"/>
                      <a:pt x="233" y="24"/>
                    </a:cubicBezTo>
                    <a:cubicBezTo>
                      <a:pt x="235" y="25"/>
                      <a:pt x="237" y="25"/>
                      <a:pt x="239" y="25"/>
                    </a:cubicBezTo>
                    <a:cubicBezTo>
                      <a:pt x="241" y="26"/>
                      <a:pt x="243" y="26"/>
                      <a:pt x="245" y="27"/>
                    </a:cubicBezTo>
                    <a:cubicBezTo>
                      <a:pt x="246" y="27"/>
                      <a:pt x="248" y="28"/>
                      <a:pt x="248" y="28"/>
                    </a:cubicBezTo>
                    <a:cubicBezTo>
                      <a:pt x="252" y="32"/>
                      <a:pt x="259" y="40"/>
                      <a:pt x="259" y="40"/>
                    </a:cubicBezTo>
                    <a:cubicBezTo>
                      <a:pt x="261" y="47"/>
                      <a:pt x="269" y="58"/>
                      <a:pt x="274" y="63"/>
                    </a:cubicBezTo>
                    <a:cubicBezTo>
                      <a:pt x="275" y="67"/>
                      <a:pt x="276" y="69"/>
                      <a:pt x="280" y="70"/>
                    </a:cubicBezTo>
                    <a:cubicBezTo>
                      <a:pt x="283" y="80"/>
                      <a:pt x="315" y="80"/>
                      <a:pt x="320" y="80"/>
                    </a:cubicBezTo>
                    <a:cubicBezTo>
                      <a:pt x="329" y="81"/>
                      <a:pt x="345" y="83"/>
                      <a:pt x="352" y="88"/>
                    </a:cubicBezTo>
                    <a:cubicBezTo>
                      <a:pt x="356" y="90"/>
                      <a:pt x="364" y="94"/>
                      <a:pt x="364" y="94"/>
                    </a:cubicBezTo>
                    <a:cubicBezTo>
                      <a:pt x="366" y="96"/>
                      <a:pt x="373" y="99"/>
                      <a:pt x="373" y="99"/>
                    </a:cubicBezTo>
                    <a:cubicBezTo>
                      <a:pt x="378" y="104"/>
                      <a:pt x="394" y="110"/>
                      <a:pt x="401" y="112"/>
                    </a:cubicBezTo>
                    <a:cubicBezTo>
                      <a:pt x="405" y="114"/>
                      <a:pt x="413" y="117"/>
                      <a:pt x="413" y="117"/>
                    </a:cubicBezTo>
                    <a:cubicBezTo>
                      <a:pt x="418" y="122"/>
                      <a:pt x="430" y="128"/>
                      <a:pt x="438" y="130"/>
                    </a:cubicBezTo>
                    <a:cubicBezTo>
                      <a:pt x="444" y="135"/>
                      <a:pt x="453" y="138"/>
                      <a:pt x="461" y="140"/>
                    </a:cubicBezTo>
                    <a:cubicBezTo>
                      <a:pt x="465" y="143"/>
                      <a:pt x="469" y="144"/>
                      <a:pt x="473" y="145"/>
                    </a:cubicBezTo>
                    <a:cubicBezTo>
                      <a:pt x="475" y="146"/>
                      <a:pt x="479" y="147"/>
                      <a:pt x="479" y="147"/>
                    </a:cubicBezTo>
                    <a:cubicBezTo>
                      <a:pt x="494" y="162"/>
                      <a:pt x="525" y="170"/>
                      <a:pt x="545" y="172"/>
                    </a:cubicBezTo>
                    <a:cubicBezTo>
                      <a:pt x="554" y="176"/>
                      <a:pt x="564" y="176"/>
                      <a:pt x="574" y="178"/>
                    </a:cubicBezTo>
                    <a:cubicBezTo>
                      <a:pt x="583" y="184"/>
                      <a:pt x="595" y="186"/>
                      <a:pt x="605" y="192"/>
                    </a:cubicBezTo>
                    <a:cubicBezTo>
                      <a:pt x="607" y="195"/>
                      <a:pt x="608" y="198"/>
                      <a:pt x="610" y="201"/>
                    </a:cubicBezTo>
                    <a:cubicBezTo>
                      <a:pt x="609" y="205"/>
                      <a:pt x="611" y="209"/>
                      <a:pt x="608" y="212"/>
                    </a:cubicBezTo>
                    <a:cubicBezTo>
                      <a:pt x="605" y="215"/>
                      <a:pt x="596" y="214"/>
                      <a:pt x="596" y="214"/>
                    </a:cubicBezTo>
                    <a:cubicBezTo>
                      <a:pt x="590" y="217"/>
                      <a:pt x="593" y="216"/>
                      <a:pt x="586" y="218"/>
                    </a:cubicBezTo>
                    <a:cubicBezTo>
                      <a:pt x="583" y="219"/>
                      <a:pt x="578" y="220"/>
                      <a:pt x="578" y="220"/>
                    </a:cubicBezTo>
                    <a:cubicBezTo>
                      <a:pt x="568" y="226"/>
                      <a:pt x="548" y="231"/>
                      <a:pt x="536" y="232"/>
                    </a:cubicBezTo>
                    <a:cubicBezTo>
                      <a:pt x="511" y="231"/>
                      <a:pt x="488" y="224"/>
                      <a:pt x="463" y="218"/>
                    </a:cubicBezTo>
                    <a:cubicBezTo>
                      <a:pt x="450" y="219"/>
                      <a:pt x="437" y="222"/>
                      <a:pt x="424" y="226"/>
                    </a:cubicBezTo>
                    <a:cubicBezTo>
                      <a:pt x="409" y="241"/>
                      <a:pt x="409" y="242"/>
                      <a:pt x="385" y="243"/>
                    </a:cubicBezTo>
                    <a:cubicBezTo>
                      <a:pt x="373" y="247"/>
                      <a:pt x="361" y="255"/>
                      <a:pt x="349" y="259"/>
                    </a:cubicBezTo>
                    <a:cubicBezTo>
                      <a:pt x="333" y="256"/>
                      <a:pt x="344" y="235"/>
                      <a:pt x="332" y="231"/>
                    </a:cubicBezTo>
                    <a:cubicBezTo>
                      <a:pt x="325" y="220"/>
                      <a:pt x="332" y="228"/>
                      <a:pt x="325" y="224"/>
                    </a:cubicBezTo>
                    <a:cubicBezTo>
                      <a:pt x="323" y="223"/>
                      <a:pt x="319" y="220"/>
                      <a:pt x="319" y="220"/>
                    </a:cubicBezTo>
                    <a:cubicBezTo>
                      <a:pt x="317" y="216"/>
                      <a:pt x="313" y="213"/>
                      <a:pt x="310" y="210"/>
                    </a:cubicBezTo>
                    <a:cubicBezTo>
                      <a:pt x="279" y="210"/>
                      <a:pt x="246" y="213"/>
                      <a:pt x="215" y="211"/>
                    </a:cubicBezTo>
                    <a:cubicBezTo>
                      <a:pt x="212" y="210"/>
                      <a:pt x="209" y="208"/>
                      <a:pt x="206" y="207"/>
                    </a:cubicBezTo>
                    <a:cubicBezTo>
                      <a:pt x="199" y="197"/>
                      <a:pt x="188" y="194"/>
                      <a:pt x="176" y="192"/>
                    </a:cubicBezTo>
                    <a:cubicBezTo>
                      <a:pt x="172" y="190"/>
                      <a:pt x="164" y="187"/>
                      <a:pt x="164" y="187"/>
                    </a:cubicBezTo>
                    <a:cubicBezTo>
                      <a:pt x="160" y="183"/>
                      <a:pt x="162" y="184"/>
                      <a:pt x="155" y="182"/>
                    </a:cubicBezTo>
                    <a:cubicBezTo>
                      <a:pt x="153" y="181"/>
                      <a:pt x="149" y="180"/>
                      <a:pt x="149" y="180"/>
                    </a:cubicBezTo>
                    <a:cubicBezTo>
                      <a:pt x="137" y="181"/>
                      <a:pt x="132" y="184"/>
                      <a:pt x="122" y="190"/>
                    </a:cubicBezTo>
                    <a:cubicBezTo>
                      <a:pt x="120" y="194"/>
                      <a:pt x="117" y="195"/>
                      <a:pt x="113" y="196"/>
                    </a:cubicBezTo>
                    <a:cubicBezTo>
                      <a:pt x="102" y="185"/>
                      <a:pt x="113" y="183"/>
                      <a:pt x="91" y="181"/>
                    </a:cubicBezTo>
                    <a:cubicBezTo>
                      <a:pt x="87" y="180"/>
                      <a:pt x="84" y="178"/>
                      <a:pt x="80" y="177"/>
                    </a:cubicBezTo>
                    <a:cubicBezTo>
                      <a:pt x="71" y="171"/>
                      <a:pt x="60" y="165"/>
                      <a:pt x="50" y="162"/>
                    </a:cubicBezTo>
                    <a:cubicBezTo>
                      <a:pt x="48" y="159"/>
                      <a:pt x="44" y="157"/>
                      <a:pt x="41" y="154"/>
                    </a:cubicBezTo>
                    <a:cubicBezTo>
                      <a:pt x="38" y="152"/>
                      <a:pt x="32" y="148"/>
                      <a:pt x="32" y="148"/>
                    </a:cubicBezTo>
                    <a:cubicBezTo>
                      <a:pt x="29" y="144"/>
                      <a:pt x="20" y="138"/>
                      <a:pt x="20" y="138"/>
                    </a:cubicBezTo>
                    <a:cubicBezTo>
                      <a:pt x="18" y="134"/>
                      <a:pt x="12" y="130"/>
                      <a:pt x="8" y="129"/>
                    </a:cubicBezTo>
                    <a:cubicBezTo>
                      <a:pt x="0" y="117"/>
                      <a:pt x="6" y="100"/>
                      <a:pt x="10" y="87"/>
                    </a:cubicBezTo>
                    <a:cubicBezTo>
                      <a:pt x="10" y="81"/>
                      <a:pt x="10" y="69"/>
                      <a:pt x="13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4B6F00"/>
                </a:prst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30" name="Group 174"/>
          <p:cNvGrpSpPr>
            <a:grpSpLocks/>
          </p:cNvGrpSpPr>
          <p:nvPr/>
        </p:nvGrpSpPr>
        <p:grpSpPr bwMode="auto">
          <a:xfrm>
            <a:off x="6279086" y="4433913"/>
            <a:ext cx="947685" cy="576000"/>
            <a:chOff x="3113" y="2411"/>
            <a:chExt cx="727" cy="415"/>
          </a:xfrm>
          <a:solidFill>
            <a:srgbClr val="0033CC"/>
          </a:solidFill>
        </p:grpSpPr>
        <p:sp>
          <p:nvSpPr>
            <p:cNvPr id="45" name="Freeform 134"/>
            <p:cNvSpPr>
              <a:spLocks/>
            </p:cNvSpPr>
            <p:nvPr/>
          </p:nvSpPr>
          <p:spPr bwMode="auto">
            <a:xfrm>
              <a:off x="3113" y="2411"/>
              <a:ext cx="623" cy="415"/>
            </a:xfrm>
            <a:custGeom>
              <a:avLst/>
              <a:gdLst>
                <a:gd name="T0" fmla="*/ 2 w 789"/>
                <a:gd name="T1" fmla="*/ 1 h 615"/>
                <a:gd name="T2" fmla="*/ 2 w 789"/>
                <a:gd name="T3" fmla="*/ 1 h 615"/>
                <a:gd name="T4" fmla="*/ 3 w 789"/>
                <a:gd name="T5" fmla="*/ 1 h 615"/>
                <a:gd name="T6" fmla="*/ 4 w 789"/>
                <a:gd name="T7" fmla="*/ 1 h 615"/>
                <a:gd name="T8" fmla="*/ 5 w 789"/>
                <a:gd name="T9" fmla="*/ 1 h 615"/>
                <a:gd name="T10" fmla="*/ 5 w 789"/>
                <a:gd name="T11" fmla="*/ 1 h 615"/>
                <a:gd name="T12" fmla="*/ 6 w 789"/>
                <a:gd name="T13" fmla="*/ 1 h 615"/>
                <a:gd name="T14" fmla="*/ 7 w 789"/>
                <a:gd name="T15" fmla="*/ 0 h 615"/>
                <a:gd name="T16" fmla="*/ 6 w 789"/>
                <a:gd name="T17" fmla="*/ 1 h 615"/>
                <a:gd name="T18" fmla="*/ 6 w 789"/>
                <a:gd name="T19" fmla="*/ 1 h 615"/>
                <a:gd name="T20" fmla="*/ 6 w 789"/>
                <a:gd name="T21" fmla="*/ 1 h 615"/>
                <a:gd name="T22" fmla="*/ 6 w 789"/>
                <a:gd name="T23" fmla="*/ 1 h 615"/>
                <a:gd name="T24" fmla="*/ 7 w 789"/>
                <a:gd name="T25" fmla="*/ 1 h 615"/>
                <a:gd name="T26" fmla="*/ 8 w 789"/>
                <a:gd name="T27" fmla="*/ 1 h 615"/>
                <a:gd name="T28" fmla="*/ 8 w 789"/>
                <a:gd name="T29" fmla="*/ 1 h 615"/>
                <a:gd name="T30" fmla="*/ 8 w 789"/>
                <a:gd name="T31" fmla="*/ 1 h 615"/>
                <a:gd name="T32" fmla="*/ 9 w 789"/>
                <a:gd name="T33" fmla="*/ 1 h 615"/>
                <a:gd name="T34" fmla="*/ 9 w 789"/>
                <a:gd name="T35" fmla="*/ 1 h 615"/>
                <a:gd name="T36" fmla="*/ 10 w 789"/>
                <a:gd name="T37" fmla="*/ 1 h 615"/>
                <a:gd name="T38" fmla="*/ 10 w 789"/>
                <a:gd name="T39" fmla="*/ 1 h 615"/>
                <a:gd name="T40" fmla="*/ 10 w 789"/>
                <a:gd name="T41" fmla="*/ 1 h 615"/>
                <a:gd name="T42" fmla="*/ 10 w 789"/>
                <a:gd name="T43" fmla="*/ 1 h 615"/>
                <a:gd name="T44" fmla="*/ 10 w 789"/>
                <a:gd name="T45" fmla="*/ 1 h 615"/>
                <a:gd name="T46" fmla="*/ 10 w 789"/>
                <a:gd name="T47" fmla="*/ 1 h 615"/>
                <a:gd name="T48" fmla="*/ 10 w 789"/>
                <a:gd name="T49" fmla="*/ 1 h 615"/>
                <a:gd name="T50" fmla="*/ 9 w 789"/>
                <a:gd name="T51" fmla="*/ 1 h 615"/>
                <a:gd name="T52" fmla="*/ 9 w 789"/>
                <a:gd name="T53" fmla="*/ 1 h 615"/>
                <a:gd name="T54" fmla="*/ 8 w 789"/>
                <a:gd name="T55" fmla="*/ 1 h 615"/>
                <a:gd name="T56" fmla="*/ 7 w 789"/>
                <a:gd name="T57" fmla="*/ 1 h 615"/>
                <a:gd name="T58" fmla="*/ 6 w 789"/>
                <a:gd name="T59" fmla="*/ 1 h 615"/>
                <a:gd name="T60" fmla="*/ 6 w 789"/>
                <a:gd name="T61" fmla="*/ 1 h 615"/>
                <a:gd name="T62" fmla="*/ 5 w 789"/>
                <a:gd name="T63" fmla="*/ 1 h 615"/>
                <a:gd name="T64" fmla="*/ 4 w 789"/>
                <a:gd name="T65" fmla="*/ 1 h 615"/>
                <a:gd name="T66" fmla="*/ 3 w 789"/>
                <a:gd name="T67" fmla="*/ 1 h 615"/>
                <a:gd name="T68" fmla="*/ 3 w 789"/>
                <a:gd name="T69" fmla="*/ 1 h 615"/>
                <a:gd name="T70" fmla="*/ 4 w 789"/>
                <a:gd name="T71" fmla="*/ 1 h 615"/>
                <a:gd name="T72" fmla="*/ 3 w 789"/>
                <a:gd name="T73" fmla="*/ 1 h 615"/>
                <a:gd name="T74" fmla="*/ 2 w 789"/>
                <a:gd name="T75" fmla="*/ 1 h 615"/>
                <a:gd name="T76" fmla="*/ 3 w 789"/>
                <a:gd name="T77" fmla="*/ 1 h 615"/>
                <a:gd name="T78" fmla="*/ 4 w 789"/>
                <a:gd name="T79" fmla="*/ 1 h 615"/>
                <a:gd name="T80" fmla="*/ 5 w 789"/>
                <a:gd name="T81" fmla="*/ 1 h 615"/>
                <a:gd name="T82" fmla="*/ 5 w 789"/>
                <a:gd name="T83" fmla="*/ 1 h 615"/>
                <a:gd name="T84" fmla="*/ 6 w 789"/>
                <a:gd name="T85" fmla="*/ 1 h 615"/>
                <a:gd name="T86" fmla="*/ 6 w 789"/>
                <a:gd name="T87" fmla="*/ 1 h 615"/>
                <a:gd name="T88" fmla="*/ 6 w 789"/>
                <a:gd name="T89" fmla="*/ 1 h 615"/>
                <a:gd name="T90" fmla="*/ 5 w 789"/>
                <a:gd name="T91" fmla="*/ 1 h 615"/>
                <a:gd name="T92" fmla="*/ 5 w 789"/>
                <a:gd name="T93" fmla="*/ 1 h 615"/>
                <a:gd name="T94" fmla="*/ 5 w 789"/>
                <a:gd name="T95" fmla="*/ 1 h 615"/>
                <a:gd name="T96" fmla="*/ 3 w 789"/>
                <a:gd name="T97" fmla="*/ 1 h 615"/>
                <a:gd name="T98" fmla="*/ 2 w 789"/>
                <a:gd name="T99" fmla="*/ 1 h 615"/>
                <a:gd name="T100" fmla="*/ 2 w 789"/>
                <a:gd name="T101" fmla="*/ 1 h 615"/>
                <a:gd name="T102" fmla="*/ 2 w 789"/>
                <a:gd name="T103" fmla="*/ 1 h 615"/>
                <a:gd name="T104" fmla="*/ 2 w 789"/>
                <a:gd name="T105" fmla="*/ 1 h 615"/>
                <a:gd name="T106" fmla="*/ 0 w 789"/>
                <a:gd name="T107" fmla="*/ 1 h 615"/>
                <a:gd name="T108" fmla="*/ 2 w 789"/>
                <a:gd name="T109" fmla="*/ 1 h 6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9"/>
                <a:gd name="T166" fmla="*/ 0 h 615"/>
                <a:gd name="T167" fmla="*/ 789 w 789"/>
                <a:gd name="T168" fmla="*/ 615 h 6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9" h="615">
                  <a:moveTo>
                    <a:pt x="60" y="97"/>
                  </a:moveTo>
                  <a:lnTo>
                    <a:pt x="78" y="107"/>
                  </a:lnTo>
                  <a:cubicBezTo>
                    <a:pt x="78" y="107"/>
                    <a:pt x="87" y="110"/>
                    <a:pt x="87" y="110"/>
                  </a:cubicBezTo>
                  <a:cubicBezTo>
                    <a:pt x="88" y="110"/>
                    <a:pt x="90" y="111"/>
                    <a:pt x="90" y="111"/>
                  </a:cubicBezTo>
                  <a:cubicBezTo>
                    <a:pt x="92" y="116"/>
                    <a:pt x="97" y="118"/>
                    <a:pt x="101" y="122"/>
                  </a:cubicBezTo>
                  <a:cubicBezTo>
                    <a:pt x="125" y="149"/>
                    <a:pt x="121" y="144"/>
                    <a:pt x="159" y="152"/>
                  </a:cubicBezTo>
                  <a:cubicBezTo>
                    <a:pt x="168" y="153"/>
                    <a:pt x="186" y="161"/>
                    <a:pt x="195" y="164"/>
                  </a:cubicBezTo>
                  <a:cubicBezTo>
                    <a:pt x="199" y="165"/>
                    <a:pt x="207" y="169"/>
                    <a:pt x="207" y="169"/>
                  </a:cubicBezTo>
                  <a:cubicBezTo>
                    <a:pt x="209" y="166"/>
                    <a:pt x="211" y="159"/>
                    <a:pt x="211" y="159"/>
                  </a:cubicBezTo>
                  <a:cubicBezTo>
                    <a:pt x="212" y="155"/>
                    <a:pt x="217" y="126"/>
                    <a:pt x="221" y="123"/>
                  </a:cubicBezTo>
                  <a:cubicBezTo>
                    <a:pt x="226" y="120"/>
                    <a:pt x="256" y="110"/>
                    <a:pt x="264" y="107"/>
                  </a:cubicBezTo>
                  <a:cubicBezTo>
                    <a:pt x="265" y="104"/>
                    <a:pt x="270" y="99"/>
                    <a:pt x="273" y="98"/>
                  </a:cubicBezTo>
                  <a:cubicBezTo>
                    <a:pt x="283" y="98"/>
                    <a:pt x="311" y="100"/>
                    <a:pt x="323" y="98"/>
                  </a:cubicBezTo>
                  <a:cubicBezTo>
                    <a:pt x="326" y="97"/>
                    <a:pt x="329" y="82"/>
                    <a:pt x="332" y="80"/>
                  </a:cubicBezTo>
                  <a:cubicBezTo>
                    <a:pt x="340" y="75"/>
                    <a:pt x="354" y="77"/>
                    <a:pt x="363" y="71"/>
                  </a:cubicBezTo>
                  <a:cubicBezTo>
                    <a:pt x="366" y="67"/>
                    <a:pt x="368" y="62"/>
                    <a:pt x="372" y="60"/>
                  </a:cubicBezTo>
                  <a:cubicBezTo>
                    <a:pt x="375" y="51"/>
                    <a:pt x="380" y="42"/>
                    <a:pt x="383" y="33"/>
                  </a:cubicBezTo>
                  <a:cubicBezTo>
                    <a:pt x="384" y="30"/>
                    <a:pt x="382" y="25"/>
                    <a:pt x="385" y="24"/>
                  </a:cubicBezTo>
                  <a:cubicBezTo>
                    <a:pt x="390" y="22"/>
                    <a:pt x="396" y="23"/>
                    <a:pt x="402" y="23"/>
                  </a:cubicBezTo>
                  <a:cubicBezTo>
                    <a:pt x="410" y="21"/>
                    <a:pt x="417" y="19"/>
                    <a:pt x="425" y="17"/>
                  </a:cubicBezTo>
                  <a:cubicBezTo>
                    <a:pt x="429" y="14"/>
                    <a:pt x="433" y="14"/>
                    <a:pt x="437" y="13"/>
                  </a:cubicBezTo>
                  <a:cubicBezTo>
                    <a:pt x="439" y="12"/>
                    <a:pt x="443" y="11"/>
                    <a:pt x="443" y="11"/>
                  </a:cubicBezTo>
                  <a:cubicBezTo>
                    <a:pt x="446" y="1"/>
                    <a:pt x="454" y="1"/>
                    <a:pt x="465" y="1"/>
                  </a:cubicBezTo>
                  <a:cubicBezTo>
                    <a:pt x="485" y="0"/>
                    <a:pt x="504" y="0"/>
                    <a:pt x="524" y="0"/>
                  </a:cubicBezTo>
                  <a:cubicBezTo>
                    <a:pt x="519" y="14"/>
                    <a:pt x="515" y="29"/>
                    <a:pt x="507" y="42"/>
                  </a:cubicBezTo>
                  <a:cubicBezTo>
                    <a:pt x="499" y="54"/>
                    <a:pt x="500" y="69"/>
                    <a:pt x="489" y="80"/>
                  </a:cubicBezTo>
                  <a:cubicBezTo>
                    <a:pt x="483" y="97"/>
                    <a:pt x="475" y="116"/>
                    <a:pt x="465" y="131"/>
                  </a:cubicBezTo>
                  <a:cubicBezTo>
                    <a:pt x="460" y="139"/>
                    <a:pt x="461" y="151"/>
                    <a:pt x="453" y="157"/>
                  </a:cubicBezTo>
                  <a:cubicBezTo>
                    <a:pt x="451" y="161"/>
                    <a:pt x="450" y="164"/>
                    <a:pt x="446" y="165"/>
                  </a:cubicBezTo>
                  <a:cubicBezTo>
                    <a:pt x="444" y="170"/>
                    <a:pt x="442" y="173"/>
                    <a:pt x="438" y="176"/>
                  </a:cubicBezTo>
                  <a:cubicBezTo>
                    <a:pt x="437" y="180"/>
                    <a:pt x="427" y="191"/>
                    <a:pt x="423" y="194"/>
                  </a:cubicBezTo>
                  <a:cubicBezTo>
                    <a:pt x="426" y="198"/>
                    <a:pt x="426" y="202"/>
                    <a:pt x="431" y="205"/>
                  </a:cubicBezTo>
                  <a:cubicBezTo>
                    <a:pt x="433" y="214"/>
                    <a:pt x="438" y="226"/>
                    <a:pt x="441" y="235"/>
                  </a:cubicBezTo>
                  <a:cubicBezTo>
                    <a:pt x="442" y="239"/>
                    <a:pt x="446" y="248"/>
                    <a:pt x="446" y="248"/>
                  </a:cubicBezTo>
                  <a:cubicBezTo>
                    <a:pt x="447" y="253"/>
                    <a:pt x="445" y="266"/>
                    <a:pt x="449" y="269"/>
                  </a:cubicBezTo>
                  <a:cubicBezTo>
                    <a:pt x="453" y="271"/>
                    <a:pt x="461" y="273"/>
                    <a:pt x="461" y="273"/>
                  </a:cubicBezTo>
                  <a:cubicBezTo>
                    <a:pt x="462" y="277"/>
                    <a:pt x="464" y="279"/>
                    <a:pt x="467" y="281"/>
                  </a:cubicBezTo>
                  <a:cubicBezTo>
                    <a:pt x="469" y="285"/>
                    <a:pt x="469" y="287"/>
                    <a:pt x="473" y="288"/>
                  </a:cubicBezTo>
                  <a:cubicBezTo>
                    <a:pt x="477" y="294"/>
                    <a:pt x="497" y="280"/>
                    <a:pt x="504" y="279"/>
                  </a:cubicBezTo>
                  <a:cubicBezTo>
                    <a:pt x="511" y="279"/>
                    <a:pt x="526" y="274"/>
                    <a:pt x="533" y="281"/>
                  </a:cubicBezTo>
                  <a:cubicBezTo>
                    <a:pt x="536" y="289"/>
                    <a:pt x="540" y="292"/>
                    <a:pt x="548" y="297"/>
                  </a:cubicBezTo>
                  <a:cubicBezTo>
                    <a:pt x="549" y="298"/>
                    <a:pt x="551" y="299"/>
                    <a:pt x="551" y="299"/>
                  </a:cubicBezTo>
                  <a:cubicBezTo>
                    <a:pt x="560" y="298"/>
                    <a:pt x="570" y="298"/>
                    <a:pt x="579" y="297"/>
                  </a:cubicBezTo>
                  <a:cubicBezTo>
                    <a:pt x="582" y="297"/>
                    <a:pt x="587" y="295"/>
                    <a:pt x="587" y="295"/>
                  </a:cubicBezTo>
                  <a:cubicBezTo>
                    <a:pt x="590" y="293"/>
                    <a:pt x="593" y="291"/>
                    <a:pt x="597" y="290"/>
                  </a:cubicBezTo>
                  <a:cubicBezTo>
                    <a:pt x="601" y="285"/>
                    <a:pt x="604" y="278"/>
                    <a:pt x="606" y="272"/>
                  </a:cubicBezTo>
                  <a:cubicBezTo>
                    <a:pt x="605" y="261"/>
                    <a:pt x="603" y="258"/>
                    <a:pt x="597" y="249"/>
                  </a:cubicBezTo>
                  <a:cubicBezTo>
                    <a:pt x="595" y="246"/>
                    <a:pt x="594" y="240"/>
                    <a:pt x="594" y="240"/>
                  </a:cubicBezTo>
                  <a:cubicBezTo>
                    <a:pt x="595" y="234"/>
                    <a:pt x="593" y="229"/>
                    <a:pt x="599" y="227"/>
                  </a:cubicBezTo>
                  <a:cubicBezTo>
                    <a:pt x="600" y="223"/>
                    <a:pt x="609" y="213"/>
                    <a:pt x="614" y="211"/>
                  </a:cubicBezTo>
                  <a:cubicBezTo>
                    <a:pt x="616" y="208"/>
                    <a:pt x="626" y="195"/>
                    <a:pt x="627" y="195"/>
                  </a:cubicBezTo>
                  <a:cubicBezTo>
                    <a:pt x="629" y="194"/>
                    <a:pt x="633" y="193"/>
                    <a:pt x="633" y="193"/>
                  </a:cubicBezTo>
                  <a:cubicBezTo>
                    <a:pt x="634" y="193"/>
                    <a:pt x="635" y="193"/>
                    <a:pt x="636" y="194"/>
                  </a:cubicBezTo>
                  <a:cubicBezTo>
                    <a:pt x="637" y="195"/>
                    <a:pt x="637" y="196"/>
                    <a:pt x="638" y="197"/>
                  </a:cubicBezTo>
                  <a:cubicBezTo>
                    <a:pt x="641" y="199"/>
                    <a:pt x="663" y="204"/>
                    <a:pt x="668" y="210"/>
                  </a:cubicBezTo>
                  <a:cubicBezTo>
                    <a:pt x="678" y="209"/>
                    <a:pt x="687" y="211"/>
                    <a:pt x="702" y="213"/>
                  </a:cubicBezTo>
                  <a:cubicBezTo>
                    <a:pt x="719" y="220"/>
                    <a:pt x="736" y="216"/>
                    <a:pt x="753" y="216"/>
                  </a:cubicBezTo>
                  <a:cubicBezTo>
                    <a:pt x="757" y="221"/>
                    <a:pt x="764" y="231"/>
                    <a:pt x="758" y="235"/>
                  </a:cubicBezTo>
                  <a:cubicBezTo>
                    <a:pt x="752" y="247"/>
                    <a:pt x="752" y="254"/>
                    <a:pt x="756" y="271"/>
                  </a:cubicBezTo>
                  <a:cubicBezTo>
                    <a:pt x="756" y="273"/>
                    <a:pt x="762" y="273"/>
                    <a:pt x="762" y="273"/>
                  </a:cubicBezTo>
                  <a:cubicBezTo>
                    <a:pt x="763" y="274"/>
                    <a:pt x="763" y="275"/>
                    <a:pt x="764" y="276"/>
                  </a:cubicBezTo>
                  <a:cubicBezTo>
                    <a:pt x="765" y="277"/>
                    <a:pt x="766" y="276"/>
                    <a:pt x="767" y="277"/>
                  </a:cubicBezTo>
                  <a:cubicBezTo>
                    <a:pt x="770" y="281"/>
                    <a:pt x="769" y="286"/>
                    <a:pt x="774" y="289"/>
                  </a:cubicBezTo>
                  <a:cubicBezTo>
                    <a:pt x="775" y="294"/>
                    <a:pt x="780" y="304"/>
                    <a:pt x="785" y="306"/>
                  </a:cubicBezTo>
                  <a:cubicBezTo>
                    <a:pt x="787" y="309"/>
                    <a:pt x="789" y="315"/>
                    <a:pt x="789" y="315"/>
                  </a:cubicBezTo>
                  <a:cubicBezTo>
                    <a:pt x="788" y="328"/>
                    <a:pt x="789" y="327"/>
                    <a:pt x="780" y="333"/>
                  </a:cubicBezTo>
                  <a:cubicBezTo>
                    <a:pt x="778" y="339"/>
                    <a:pt x="771" y="338"/>
                    <a:pt x="765" y="339"/>
                  </a:cubicBezTo>
                  <a:cubicBezTo>
                    <a:pt x="761" y="341"/>
                    <a:pt x="757" y="344"/>
                    <a:pt x="753" y="345"/>
                  </a:cubicBezTo>
                  <a:cubicBezTo>
                    <a:pt x="748" y="350"/>
                    <a:pt x="742" y="349"/>
                    <a:pt x="735" y="351"/>
                  </a:cubicBezTo>
                  <a:cubicBezTo>
                    <a:pt x="732" y="355"/>
                    <a:pt x="724" y="359"/>
                    <a:pt x="720" y="362"/>
                  </a:cubicBezTo>
                  <a:cubicBezTo>
                    <a:pt x="719" y="366"/>
                    <a:pt x="715" y="371"/>
                    <a:pt x="711" y="373"/>
                  </a:cubicBezTo>
                  <a:cubicBezTo>
                    <a:pt x="708" y="378"/>
                    <a:pt x="704" y="380"/>
                    <a:pt x="699" y="383"/>
                  </a:cubicBezTo>
                  <a:cubicBezTo>
                    <a:pt x="697" y="384"/>
                    <a:pt x="693" y="387"/>
                    <a:pt x="693" y="387"/>
                  </a:cubicBezTo>
                  <a:cubicBezTo>
                    <a:pt x="690" y="391"/>
                    <a:pt x="685" y="395"/>
                    <a:pt x="681" y="398"/>
                  </a:cubicBezTo>
                  <a:cubicBezTo>
                    <a:pt x="679" y="403"/>
                    <a:pt x="681" y="432"/>
                    <a:pt x="679" y="438"/>
                  </a:cubicBezTo>
                  <a:cubicBezTo>
                    <a:pt x="681" y="454"/>
                    <a:pt x="679" y="448"/>
                    <a:pt x="683" y="464"/>
                  </a:cubicBezTo>
                  <a:cubicBezTo>
                    <a:pt x="677" y="466"/>
                    <a:pt x="669" y="465"/>
                    <a:pt x="663" y="469"/>
                  </a:cubicBezTo>
                  <a:cubicBezTo>
                    <a:pt x="660" y="471"/>
                    <a:pt x="657" y="473"/>
                    <a:pt x="654" y="475"/>
                  </a:cubicBezTo>
                  <a:cubicBezTo>
                    <a:pt x="653" y="476"/>
                    <a:pt x="651" y="477"/>
                    <a:pt x="651" y="477"/>
                  </a:cubicBezTo>
                  <a:cubicBezTo>
                    <a:pt x="647" y="483"/>
                    <a:pt x="639" y="487"/>
                    <a:pt x="633" y="491"/>
                  </a:cubicBezTo>
                  <a:cubicBezTo>
                    <a:pt x="631" y="492"/>
                    <a:pt x="627" y="495"/>
                    <a:pt x="627" y="495"/>
                  </a:cubicBezTo>
                  <a:cubicBezTo>
                    <a:pt x="619" y="507"/>
                    <a:pt x="605" y="507"/>
                    <a:pt x="591" y="509"/>
                  </a:cubicBezTo>
                  <a:cubicBezTo>
                    <a:pt x="584" y="511"/>
                    <a:pt x="586" y="509"/>
                    <a:pt x="583" y="515"/>
                  </a:cubicBezTo>
                  <a:cubicBezTo>
                    <a:pt x="582" y="528"/>
                    <a:pt x="582" y="532"/>
                    <a:pt x="569" y="536"/>
                  </a:cubicBezTo>
                  <a:cubicBezTo>
                    <a:pt x="566" y="539"/>
                    <a:pt x="557" y="542"/>
                    <a:pt x="557" y="542"/>
                  </a:cubicBezTo>
                  <a:cubicBezTo>
                    <a:pt x="549" y="540"/>
                    <a:pt x="544" y="536"/>
                    <a:pt x="537" y="534"/>
                  </a:cubicBezTo>
                  <a:cubicBezTo>
                    <a:pt x="535" y="530"/>
                    <a:pt x="525" y="528"/>
                    <a:pt x="525" y="528"/>
                  </a:cubicBezTo>
                  <a:cubicBezTo>
                    <a:pt x="517" y="520"/>
                    <a:pt x="504" y="521"/>
                    <a:pt x="495" y="515"/>
                  </a:cubicBezTo>
                  <a:cubicBezTo>
                    <a:pt x="490" y="512"/>
                    <a:pt x="493" y="513"/>
                    <a:pt x="486" y="511"/>
                  </a:cubicBezTo>
                  <a:cubicBezTo>
                    <a:pt x="484" y="510"/>
                    <a:pt x="480" y="507"/>
                    <a:pt x="480" y="507"/>
                  </a:cubicBezTo>
                  <a:cubicBezTo>
                    <a:pt x="462" y="509"/>
                    <a:pt x="461" y="511"/>
                    <a:pt x="449" y="519"/>
                  </a:cubicBezTo>
                  <a:cubicBezTo>
                    <a:pt x="447" y="522"/>
                    <a:pt x="441" y="524"/>
                    <a:pt x="441" y="524"/>
                  </a:cubicBezTo>
                  <a:cubicBezTo>
                    <a:pt x="439" y="528"/>
                    <a:pt x="429" y="530"/>
                    <a:pt x="429" y="530"/>
                  </a:cubicBezTo>
                  <a:cubicBezTo>
                    <a:pt x="426" y="534"/>
                    <a:pt x="421" y="535"/>
                    <a:pt x="417" y="537"/>
                  </a:cubicBezTo>
                  <a:cubicBezTo>
                    <a:pt x="409" y="542"/>
                    <a:pt x="402" y="551"/>
                    <a:pt x="393" y="554"/>
                  </a:cubicBezTo>
                  <a:cubicBezTo>
                    <a:pt x="391" y="559"/>
                    <a:pt x="385" y="565"/>
                    <a:pt x="381" y="569"/>
                  </a:cubicBezTo>
                  <a:cubicBezTo>
                    <a:pt x="380" y="573"/>
                    <a:pt x="378" y="575"/>
                    <a:pt x="375" y="577"/>
                  </a:cubicBezTo>
                  <a:cubicBezTo>
                    <a:pt x="370" y="587"/>
                    <a:pt x="355" y="583"/>
                    <a:pt x="345" y="583"/>
                  </a:cubicBezTo>
                  <a:cubicBezTo>
                    <a:pt x="331" y="587"/>
                    <a:pt x="317" y="592"/>
                    <a:pt x="303" y="594"/>
                  </a:cubicBezTo>
                  <a:cubicBezTo>
                    <a:pt x="299" y="595"/>
                    <a:pt x="290" y="597"/>
                    <a:pt x="290" y="597"/>
                  </a:cubicBezTo>
                  <a:cubicBezTo>
                    <a:pt x="285" y="601"/>
                    <a:pt x="277" y="599"/>
                    <a:pt x="272" y="603"/>
                  </a:cubicBezTo>
                  <a:cubicBezTo>
                    <a:pt x="264" y="608"/>
                    <a:pt x="251" y="613"/>
                    <a:pt x="241" y="615"/>
                  </a:cubicBezTo>
                  <a:cubicBezTo>
                    <a:pt x="232" y="614"/>
                    <a:pt x="233" y="611"/>
                    <a:pt x="227" y="607"/>
                  </a:cubicBezTo>
                  <a:cubicBezTo>
                    <a:pt x="224" y="601"/>
                    <a:pt x="227" y="600"/>
                    <a:pt x="229" y="594"/>
                  </a:cubicBezTo>
                  <a:cubicBezTo>
                    <a:pt x="230" y="592"/>
                    <a:pt x="233" y="588"/>
                    <a:pt x="233" y="588"/>
                  </a:cubicBezTo>
                  <a:cubicBezTo>
                    <a:pt x="235" y="580"/>
                    <a:pt x="237" y="571"/>
                    <a:pt x="239" y="563"/>
                  </a:cubicBezTo>
                  <a:cubicBezTo>
                    <a:pt x="240" y="550"/>
                    <a:pt x="244" y="538"/>
                    <a:pt x="246" y="525"/>
                  </a:cubicBezTo>
                  <a:cubicBezTo>
                    <a:pt x="247" y="509"/>
                    <a:pt x="249" y="492"/>
                    <a:pt x="243" y="476"/>
                  </a:cubicBezTo>
                  <a:cubicBezTo>
                    <a:pt x="241" y="464"/>
                    <a:pt x="241" y="440"/>
                    <a:pt x="230" y="433"/>
                  </a:cubicBezTo>
                  <a:cubicBezTo>
                    <a:pt x="228" y="428"/>
                    <a:pt x="223" y="418"/>
                    <a:pt x="218" y="416"/>
                  </a:cubicBezTo>
                  <a:cubicBezTo>
                    <a:pt x="216" y="412"/>
                    <a:pt x="216" y="410"/>
                    <a:pt x="212" y="409"/>
                  </a:cubicBezTo>
                  <a:cubicBezTo>
                    <a:pt x="210" y="404"/>
                    <a:pt x="208" y="405"/>
                    <a:pt x="204" y="401"/>
                  </a:cubicBezTo>
                  <a:cubicBezTo>
                    <a:pt x="202" y="396"/>
                    <a:pt x="194" y="388"/>
                    <a:pt x="189" y="385"/>
                  </a:cubicBezTo>
                  <a:cubicBezTo>
                    <a:pt x="187" y="380"/>
                    <a:pt x="182" y="375"/>
                    <a:pt x="177" y="373"/>
                  </a:cubicBezTo>
                  <a:cubicBezTo>
                    <a:pt x="175" y="366"/>
                    <a:pt x="178" y="362"/>
                    <a:pt x="185" y="360"/>
                  </a:cubicBezTo>
                  <a:cubicBezTo>
                    <a:pt x="190" y="355"/>
                    <a:pt x="187" y="357"/>
                    <a:pt x="198" y="355"/>
                  </a:cubicBezTo>
                  <a:cubicBezTo>
                    <a:pt x="202" y="354"/>
                    <a:pt x="210" y="353"/>
                    <a:pt x="210" y="353"/>
                  </a:cubicBezTo>
                  <a:cubicBezTo>
                    <a:pt x="223" y="348"/>
                    <a:pt x="237" y="346"/>
                    <a:pt x="251" y="344"/>
                  </a:cubicBezTo>
                  <a:cubicBezTo>
                    <a:pt x="264" y="345"/>
                    <a:pt x="272" y="343"/>
                    <a:pt x="282" y="350"/>
                  </a:cubicBezTo>
                  <a:cubicBezTo>
                    <a:pt x="283" y="379"/>
                    <a:pt x="282" y="369"/>
                    <a:pt x="299" y="380"/>
                  </a:cubicBezTo>
                  <a:cubicBezTo>
                    <a:pt x="302" y="388"/>
                    <a:pt x="311" y="383"/>
                    <a:pt x="318" y="383"/>
                  </a:cubicBezTo>
                  <a:cubicBezTo>
                    <a:pt x="335" y="372"/>
                    <a:pt x="325" y="359"/>
                    <a:pt x="350" y="356"/>
                  </a:cubicBezTo>
                  <a:cubicBezTo>
                    <a:pt x="358" y="353"/>
                    <a:pt x="355" y="354"/>
                    <a:pt x="359" y="348"/>
                  </a:cubicBezTo>
                  <a:cubicBezTo>
                    <a:pt x="360" y="343"/>
                    <a:pt x="361" y="339"/>
                    <a:pt x="365" y="335"/>
                  </a:cubicBezTo>
                  <a:cubicBezTo>
                    <a:pt x="366" y="331"/>
                    <a:pt x="368" y="326"/>
                    <a:pt x="372" y="324"/>
                  </a:cubicBezTo>
                  <a:cubicBezTo>
                    <a:pt x="373" y="320"/>
                    <a:pt x="383" y="318"/>
                    <a:pt x="383" y="318"/>
                  </a:cubicBezTo>
                  <a:cubicBezTo>
                    <a:pt x="385" y="311"/>
                    <a:pt x="388" y="296"/>
                    <a:pt x="396" y="293"/>
                  </a:cubicBezTo>
                  <a:cubicBezTo>
                    <a:pt x="403" y="286"/>
                    <a:pt x="419" y="278"/>
                    <a:pt x="429" y="275"/>
                  </a:cubicBezTo>
                  <a:cubicBezTo>
                    <a:pt x="431" y="273"/>
                    <a:pt x="438" y="270"/>
                    <a:pt x="438" y="270"/>
                  </a:cubicBezTo>
                  <a:cubicBezTo>
                    <a:pt x="440" y="266"/>
                    <a:pt x="443" y="267"/>
                    <a:pt x="444" y="263"/>
                  </a:cubicBezTo>
                  <a:cubicBezTo>
                    <a:pt x="442" y="246"/>
                    <a:pt x="441" y="232"/>
                    <a:pt x="434" y="217"/>
                  </a:cubicBezTo>
                  <a:cubicBezTo>
                    <a:pt x="431" y="209"/>
                    <a:pt x="424" y="198"/>
                    <a:pt x="417" y="193"/>
                  </a:cubicBezTo>
                  <a:cubicBezTo>
                    <a:pt x="416" y="192"/>
                    <a:pt x="416" y="190"/>
                    <a:pt x="415" y="189"/>
                  </a:cubicBezTo>
                  <a:cubicBezTo>
                    <a:pt x="414" y="188"/>
                    <a:pt x="412" y="188"/>
                    <a:pt x="411" y="187"/>
                  </a:cubicBezTo>
                  <a:cubicBezTo>
                    <a:pt x="407" y="182"/>
                    <a:pt x="403" y="165"/>
                    <a:pt x="402" y="159"/>
                  </a:cubicBezTo>
                  <a:cubicBezTo>
                    <a:pt x="401" y="146"/>
                    <a:pt x="401" y="134"/>
                    <a:pt x="397" y="122"/>
                  </a:cubicBezTo>
                  <a:cubicBezTo>
                    <a:pt x="385" y="124"/>
                    <a:pt x="384" y="133"/>
                    <a:pt x="375" y="139"/>
                  </a:cubicBezTo>
                  <a:cubicBezTo>
                    <a:pt x="373" y="142"/>
                    <a:pt x="360" y="161"/>
                    <a:pt x="357" y="163"/>
                  </a:cubicBezTo>
                  <a:cubicBezTo>
                    <a:pt x="355" y="168"/>
                    <a:pt x="350" y="178"/>
                    <a:pt x="345" y="180"/>
                  </a:cubicBezTo>
                  <a:cubicBezTo>
                    <a:pt x="343" y="186"/>
                    <a:pt x="342" y="188"/>
                    <a:pt x="338" y="192"/>
                  </a:cubicBezTo>
                  <a:cubicBezTo>
                    <a:pt x="336" y="199"/>
                    <a:pt x="338" y="197"/>
                    <a:pt x="333" y="200"/>
                  </a:cubicBezTo>
                  <a:cubicBezTo>
                    <a:pt x="331" y="207"/>
                    <a:pt x="328" y="213"/>
                    <a:pt x="326" y="219"/>
                  </a:cubicBezTo>
                  <a:cubicBezTo>
                    <a:pt x="326" y="224"/>
                    <a:pt x="325" y="228"/>
                    <a:pt x="325" y="233"/>
                  </a:cubicBezTo>
                  <a:cubicBezTo>
                    <a:pt x="324" y="249"/>
                    <a:pt x="327" y="296"/>
                    <a:pt x="308" y="308"/>
                  </a:cubicBezTo>
                  <a:cubicBezTo>
                    <a:pt x="306" y="314"/>
                    <a:pt x="297" y="316"/>
                    <a:pt x="291" y="318"/>
                  </a:cubicBezTo>
                  <a:cubicBezTo>
                    <a:pt x="277" y="322"/>
                    <a:pt x="265" y="329"/>
                    <a:pt x="249" y="330"/>
                  </a:cubicBezTo>
                  <a:cubicBezTo>
                    <a:pt x="241" y="330"/>
                    <a:pt x="233" y="331"/>
                    <a:pt x="225" y="331"/>
                  </a:cubicBezTo>
                  <a:cubicBezTo>
                    <a:pt x="214" y="332"/>
                    <a:pt x="205" y="334"/>
                    <a:pt x="195" y="337"/>
                  </a:cubicBezTo>
                  <a:cubicBezTo>
                    <a:pt x="189" y="339"/>
                    <a:pt x="184" y="341"/>
                    <a:pt x="179" y="343"/>
                  </a:cubicBezTo>
                  <a:cubicBezTo>
                    <a:pt x="178" y="343"/>
                    <a:pt x="176" y="344"/>
                    <a:pt x="176" y="344"/>
                  </a:cubicBezTo>
                  <a:cubicBezTo>
                    <a:pt x="173" y="349"/>
                    <a:pt x="169" y="348"/>
                    <a:pt x="164" y="350"/>
                  </a:cubicBezTo>
                  <a:cubicBezTo>
                    <a:pt x="161" y="353"/>
                    <a:pt x="156" y="356"/>
                    <a:pt x="152" y="357"/>
                  </a:cubicBezTo>
                  <a:cubicBezTo>
                    <a:pt x="149" y="360"/>
                    <a:pt x="140" y="363"/>
                    <a:pt x="140" y="363"/>
                  </a:cubicBezTo>
                  <a:cubicBezTo>
                    <a:pt x="128" y="362"/>
                    <a:pt x="120" y="359"/>
                    <a:pt x="110" y="354"/>
                  </a:cubicBezTo>
                  <a:cubicBezTo>
                    <a:pt x="106" y="352"/>
                    <a:pt x="102" y="350"/>
                    <a:pt x="98" y="349"/>
                  </a:cubicBezTo>
                  <a:cubicBezTo>
                    <a:pt x="97" y="349"/>
                    <a:pt x="95" y="348"/>
                    <a:pt x="95" y="348"/>
                  </a:cubicBezTo>
                  <a:cubicBezTo>
                    <a:pt x="78" y="349"/>
                    <a:pt x="60" y="350"/>
                    <a:pt x="43" y="347"/>
                  </a:cubicBezTo>
                  <a:cubicBezTo>
                    <a:pt x="37" y="344"/>
                    <a:pt x="40" y="345"/>
                    <a:pt x="33" y="343"/>
                  </a:cubicBezTo>
                  <a:cubicBezTo>
                    <a:pt x="31" y="342"/>
                    <a:pt x="27" y="341"/>
                    <a:pt x="27" y="341"/>
                  </a:cubicBezTo>
                  <a:cubicBezTo>
                    <a:pt x="24" y="338"/>
                    <a:pt x="21" y="337"/>
                    <a:pt x="18" y="335"/>
                  </a:cubicBezTo>
                  <a:cubicBezTo>
                    <a:pt x="17" y="332"/>
                    <a:pt x="12" y="327"/>
                    <a:pt x="9" y="326"/>
                  </a:cubicBezTo>
                  <a:cubicBezTo>
                    <a:pt x="6" y="303"/>
                    <a:pt x="7" y="280"/>
                    <a:pt x="0" y="258"/>
                  </a:cubicBezTo>
                  <a:cubicBezTo>
                    <a:pt x="1" y="243"/>
                    <a:pt x="8" y="212"/>
                    <a:pt x="17" y="198"/>
                  </a:cubicBezTo>
                  <a:cubicBezTo>
                    <a:pt x="21" y="173"/>
                    <a:pt x="33" y="144"/>
                    <a:pt x="47" y="123"/>
                  </a:cubicBezTo>
                  <a:cubicBezTo>
                    <a:pt x="51" y="117"/>
                    <a:pt x="53" y="107"/>
                    <a:pt x="59" y="103"/>
                  </a:cubicBezTo>
                  <a:cubicBezTo>
                    <a:pt x="60" y="98"/>
                    <a:pt x="60" y="100"/>
                    <a:pt x="60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4B6F00"/>
              </a:prstShdw>
            </a:effectLst>
          </p:spPr>
          <p:txBody>
            <a:bodyPr/>
            <a:lstStyle/>
            <a:p>
              <a:endParaRPr lang="pt-PT"/>
            </a:p>
          </p:txBody>
        </p:sp>
        <p:sp>
          <p:nvSpPr>
            <p:cNvPr id="46" name="Rectangle 140"/>
            <p:cNvSpPr>
              <a:spLocks noChangeArrowheads="1"/>
            </p:cNvSpPr>
            <p:nvPr/>
          </p:nvSpPr>
          <p:spPr bwMode="auto">
            <a:xfrm>
              <a:off x="3296" y="2586"/>
              <a:ext cx="544" cy="233"/>
            </a:xfrm>
            <a:prstGeom prst="rect">
              <a:avLst/>
            </a:prstGeom>
            <a:noFill/>
            <a:ln w="7938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PT" dirty="0">
                  <a:solidFill>
                    <a:srgbClr val="F8F8F8"/>
                  </a:solidFill>
                </a:rPr>
                <a:t>Lisboa</a:t>
              </a:r>
              <a:endParaRPr lang="en-GB" dirty="0">
                <a:solidFill>
                  <a:srgbClr val="F8F8F8"/>
                </a:solidFill>
              </a:endParaRPr>
            </a:p>
          </p:txBody>
        </p:sp>
      </p:grp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107504" y="1541609"/>
            <a:ext cx="6881635" cy="5127751"/>
          </a:xfrm>
          <a:prstGeom prst="rect">
            <a:avLst/>
          </a:prstGeom>
        </p:spPr>
        <p:txBody>
          <a:bodyPr/>
          <a:lstStyle/>
          <a:p>
            <a:pPr marL="1588" marR="0" lvl="0" indent="7938" defTabSz="914400" rtl="0" eaLnBrk="0" fontAlgn="base" latinLnBrk="0" hangingPunct="0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B900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TRÊS CATEGORIAS DE REGIÕES</a:t>
            </a:r>
            <a:endParaRPr kumimoji="0" lang="pt-PT" sz="1700" b="1" i="0" u="none" strike="noStrike" kern="0" cap="none" spc="0" normalizeH="0" baseline="0" noProof="0" dirty="0" smtClean="0">
              <a:ln>
                <a:noFill/>
              </a:ln>
              <a:solidFill>
                <a:srgbClr val="16489F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  <a:p>
            <a:pPr marL="628650" marR="0" lvl="1" indent="-266700" defTabSz="449263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Regiões menos desenvolvidas</a:t>
            </a:r>
            <a:b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</a:br>
            <a: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(PIB per capita &lt; 75% média UE)</a:t>
            </a:r>
            <a:endParaRPr lang="pt-PT" sz="1700" b="0" dirty="0" smtClean="0">
              <a:solidFill>
                <a:srgbClr val="333333"/>
              </a:solidFill>
              <a:latin typeface="Trebuchet MS" pitchFamily="34" charset="0"/>
              <a:cs typeface="Arial" pitchFamily="34" charset="0"/>
            </a:endParaRPr>
          </a:p>
          <a:p>
            <a:pPr marL="1588" marR="0" lvl="1" indent="7938" defTabSz="449263" rtl="0" eaLnBrk="0" fontAlgn="base" latinLnBrk="0" hangingPunct="0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NORTE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, 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CENTRO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, 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ALENTEJO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AÇORES</a:t>
            </a:r>
            <a:endParaRPr kumimoji="0" lang="pt-PT" sz="17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rebuchet MS" pitchFamily="34" charset="0"/>
            </a:endParaRPr>
          </a:p>
          <a:p>
            <a:pPr marL="630238" marR="0" lvl="1" indent="-268288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lang="pt-PT" sz="1700" b="0" dirty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Regiões</a:t>
            </a:r>
            <a: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 em transição</a:t>
            </a:r>
            <a:b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</a:br>
            <a: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(PIB per capita entre 75% e 90%)</a:t>
            </a:r>
          </a:p>
          <a:p>
            <a:pPr marL="1588" marR="0" lvl="1" indent="7938" defTabSz="914400" rtl="0" eaLnBrk="0" fontAlgn="base" latinLnBrk="0" hangingPunct="0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7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ALGARVE</a:t>
            </a:r>
            <a:endParaRPr kumimoji="0" lang="pt-PT" sz="170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itchFamily="34" charset="0"/>
            </a:endParaRPr>
          </a:p>
          <a:p>
            <a:pPr marL="630238" marR="0" lvl="1" indent="-268288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Regiões mais desenvolvidas </a:t>
            </a:r>
            <a:b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</a:br>
            <a: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(PIB per capita &gt; 90%)</a:t>
            </a:r>
          </a:p>
          <a:p>
            <a:pPr marL="1588" marR="0" lvl="1" indent="7938" defTabSz="914400" rtl="0" eaLnBrk="0" fontAlgn="base" latinLnBrk="0" hangingPunct="0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70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LISBOA 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e</a:t>
            </a:r>
            <a:r>
              <a:rPr kumimoji="0" lang="pt-PT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rebuchet MS" pitchFamily="34" charset="0"/>
                <a:ea typeface="+mj-ea"/>
                <a:cs typeface="Arial" pitchFamily="34" charset="0"/>
              </a:rPr>
              <a:t> MADEIRA</a:t>
            </a:r>
            <a:endParaRPr lang="pt-PT" sz="1700" kern="0" dirty="0" smtClean="0">
              <a:solidFill>
                <a:srgbClr val="0000CC"/>
              </a:solidFill>
              <a:latin typeface="Trebuchet MS" pitchFamily="34" charset="0"/>
            </a:endParaRPr>
          </a:p>
          <a:p>
            <a:pPr marL="0" marR="0" lvl="1" indent="1588" defTabSz="914400" rtl="0" eaLnBrk="0" fontAlgn="base" latinLnBrk="0" hangingPunc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700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A nova categoria de regiões em </a:t>
            </a:r>
          </a:p>
          <a:p>
            <a:pPr marL="0" marR="0" lvl="1" indent="1588" defTabSz="914400" rtl="0" eaLnBrk="0" fontAlgn="base" latinLnBrk="0" hangingPunc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700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transição substitui as regiões em apoio</a:t>
            </a:r>
          </a:p>
          <a:p>
            <a:pPr marL="0" marR="0" lvl="1" indent="1588" defTabSz="914400" rtl="0" eaLnBrk="0" fontAlgn="base" latinLnBrk="0" hangingPunct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1700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transitório </a:t>
            </a:r>
            <a:r>
              <a:rPr kumimoji="0" lang="pt-PT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(</a:t>
            </a:r>
            <a:r>
              <a:rPr kumimoji="0" lang="pt-PT" sz="17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phasing</a:t>
            </a:r>
            <a:r>
              <a:rPr kumimoji="0" lang="pt-PT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-out </a:t>
            </a:r>
            <a:r>
              <a:rPr kumimoji="0" lang="pt-PT" sz="17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and</a:t>
            </a:r>
            <a:r>
              <a:rPr kumimoji="0" lang="pt-PT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pt-PT" sz="17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phasing</a:t>
            </a:r>
            <a:r>
              <a:rPr kumimoji="0" lang="pt-PT" sz="1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itchFamily="34" charset="0"/>
                <a:cs typeface="Arial" pitchFamily="34" charset="0"/>
              </a:rPr>
              <a:t>-in)</a:t>
            </a:r>
          </a:p>
          <a:p>
            <a:pPr marL="495300" marR="0" lvl="0" indent="-495300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700" b="1" i="0" u="none" strike="noStrike" kern="0" cap="none" spc="0" normalizeH="0" baseline="0" noProof="0" dirty="0" smtClean="0">
              <a:ln>
                <a:noFill/>
              </a:ln>
              <a:solidFill>
                <a:srgbClr val="16489F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  <a:p>
            <a:pPr marL="757238" marR="0" lvl="1" indent="-300038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700" b="1" i="0" u="none" strike="noStrike" kern="0" cap="none" spc="0" normalizeH="0" baseline="0" noProof="0" dirty="0" smtClean="0">
              <a:ln>
                <a:noFill/>
              </a:ln>
              <a:solidFill>
                <a:srgbClr val="16489F"/>
              </a:solidFill>
              <a:effectLst/>
              <a:uLnTx/>
              <a:uFillTx/>
              <a:latin typeface="Trebuchet MS" pitchFamily="34" charset="0"/>
            </a:endParaRPr>
          </a:p>
          <a:p>
            <a:pPr marL="757238" marR="0" lvl="1" indent="-300038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700" b="0" i="0" u="none" strike="noStrike" kern="0" cap="none" spc="0" normalizeH="0" baseline="0" noProof="0" dirty="0" smtClean="0">
              <a:ln>
                <a:noFill/>
              </a:ln>
              <a:solidFill>
                <a:srgbClr val="16489F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103839" y="332656"/>
            <a:ext cx="4572000" cy="792163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Cobertura geográfica</a:t>
            </a:r>
          </a:p>
        </p:txBody>
      </p:sp>
    </p:spTree>
    <p:extLst>
      <p:ext uri="{BB962C8B-B14F-4D97-AF65-F5344CB8AC3E}">
        <p14:creationId xmlns:p14="http://schemas.microsoft.com/office/powerpoint/2010/main" xmlns="" val="34937202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elig_1420_mar11_CF_0709_SLIDE20M"/>
          <p:cNvPicPr>
            <a:picLocks noChangeAspect="1" noChangeArrowheads="1"/>
          </p:cNvPicPr>
          <p:nvPr/>
        </p:nvPicPr>
        <p:blipFill>
          <a:blip r:embed="rId3" cstate="print"/>
          <a:srcRect t="4126"/>
          <a:stretch>
            <a:fillRect/>
          </a:stretch>
        </p:blipFill>
        <p:spPr bwMode="auto">
          <a:xfrm>
            <a:off x="539552" y="1952198"/>
            <a:ext cx="4256452" cy="449618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292080" y="2708920"/>
            <a:ext cx="356388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271463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PT" b="0" dirty="0">
                <a:latin typeface="Trebuchet MS" pitchFamily="34" charset="0"/>
              </a:rPr>
              <a:t>Fundo de Coesão para os Estados-Membros com um PIB per capita &lt;90%</a:t>
            </a:r>
          </a:p>
          <a:p>
            <a:pPr marL="361950" lvl="1" indent="-271463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PT" b="0" dirty="0">
                <a:latin typeface="Trebuchet MS" pitchFamily="34" charset="0"/>
              </a:rPr>
              <a:t>Investimentos nas áreas de meio ambiente e redes transeuropeias de transportes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9619" y="1581210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0" dirty="0">
                <a:solidFill>
                  <a:srgbClr val="5F8B9B"/>
                </a:solidFill>
                <a:latin typeface="Trebuchet MS" pitchFamily="34" charset="0"/>
              </a:rPr>
              <a:t>Elegibilidade do Fundo Coesão 2014-2020</a:t>
            </a:r>
            <a:endParaRPr lang="en-GB" sz="2000" b="0" dirty="0" err="1">
              <a:solidFill>
                <a:srgbClr val="5F8B9B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6880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3641" y="1628800"/>
            <a:ext cx="7772400" cy="57606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t-PT" sz="2000" kern="1200" dirty="0">
                <a:solidFill>
                  <a:srgbClr val="5F8B9B"/>
                </a:solidFill>
                <a:latin typeface="Trebuchet MS" pitchFamily="34" charset="0"/>
                <a:ea typeface="+mn-ea"/>
                <a:cs typeface="Arial" charset="0"/>
              </a:rPr>
              <a:t>Limites de Apoio dos Fundos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104" y="5571710"/>
            <a:ext cx="7722604" cy="648072"/>
          </a:xfrm>
          <a:prstGeom prst="rect">
            <a:avLst/>
          </a:prstGeom>
        </p:spPr>
        <p:txBody>
          <a:bodyPr rIns="0" anchor="ctr"/>
          <a:lstStyle/>
          <a:p>
            <a:pPr marL="3175" lvl="1" indent="-3175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800" kern="1200" dirty="0">
                <a:latin typeface="Trebuchet MS" pitchFamily="34" charset="0"/>
                <a:ea typeface="+mn-ea"/>
                <a:cs typeface="Arial" charset="0"/>
              </a:rPr>
              <a:t>75% para Cooperação Territorial Europeia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65822" y="3789040"/>
            <a:ext cx="8424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65822" y="2996952"/>
            <a:ext cx="8424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3658" y="2979084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0562" y="2596714"/>
            <a:ext cx="8494520" cy="465011"/>
          </a:xfrm>
          <a:prstGeom prst="rect">
            <a:avLst/>
          </a:prstGeom>
        </p:spPr>
        <p:txBody>
          <a:bodyPr rIns="0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Taxas máximas de co-financiamento ao nível dos eixos dos PO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36104" y="3061725"/>
            <a:ext cx="5832648" cy="648072"/>
          </a:xfrm>
          <a:prstGeom prst="rect">
            <a:avLst/>
          </a:prstGeom>
        </p:spPr>
        <p:txBody>
          <a:bodyPr rIns="0" anchor="ctr"/>
          <a:lstStyle/>
          <a:p>
            <a:pPr marL="3175" marR="0" lvl="1" indent="-31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b="0" dirty="0">
                <a:latin typeface="Trebuchet MS" pitchFamily="34" charset="0"/>
              </a:rPr>
              <a:t>85 % para o Fundo de Coesão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65822" y="4759351"/>
            <a:ext cx="8424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3658" y="3915188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36104" y="3928952"/>
            <a:ext cx="7956376" cy="753482"/>
          </a:xfrm>
          <a:prstGeom prst="rect">
            <a:avLst/>
          </a:prstGeom>
        </p:spPr>
        <p:txBody>
          <a:bodyPr rIns="0"/>
          <a:lstStyle/>
          <a:p>
            <a:pPr marL="3175" marR="0" lvl="1" indent="-31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b="0" dirty="0">
                <a:latin typeface="Trebuchet MS" pitchFamily="34" charset="0"/>
              </a:rPr>
              <a:t>85 % para as regiões menos desenvolvidas (PIB per capita no período 2007-2009 é inferior a 85 % da média da UE e para as </a:t>
            </a:r>
            <a:r>
              <a:rPr lang="pt-PT" b="0" dirty="0" err="1">
                <a:latin typeface="Trebuchet MS" pitchFamily="34" charset="0"/>
              </a:rPr>
              <a:t>RUP</a:t>
            </a:r>
            <a:endParaRPr lang="pt-PT" b="0" dirty="0">
              <a:latin typeface="Trebuchet MS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3658" y="5544608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61281" y="4762889"/>
            <a:ext cx="7956376" cy="753482"/>
          </a:xfrm>
          <a:prstGeom prst="rect">
            <a:avLst/>
          </a:prstGeom>
        </p:spPr>
        <p:txBody>
          <a:bodyPr rIns="0" anchor="ctr"/>
          <a:lstStyle/>
          <a:p>
            <a:pPr marL="3175" lvl="1" indent="-3175" defTabSz="914400" eaLnBrk="0" hangingPunct="0">
              <a:spcBef>
                <a:spcPts val="1200"/>
              </a:spcBef>
              <a:spcAft>
                <a:spcPts val="0"/>
              </a:spcAft>
            </a:pPr>
            <a:r>
              <a:rPr lang="pt-PT" b="0" dirty="0">
                <a:latin typeface="Trebuchet MS" pitchFamily="34" charset="0"/>
              </a:rPr>
              <a:t>50 % para as regiões mais desenvolvidas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65822" y="5544608"/>
            <a:ext cx="8424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65822" y="6237312"/>
            <a:ext cx="8424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26312" y="4734652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07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96" y="1557953"/>
            <a:ext cx="64173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Trebuchet MS" pitchFamily="34" charset="0"/>
                <a:cs typeface="Arial" pitchFamily="34" charset="0"/>
              </a:rPr>
              <a:t>PRÓXIMAS ETAPAS</a:t>
            </a:r>
            <a:endParaRPr lang="pt-PT" sz="2200" b="0" dirty="0" smtClean="0">
              <a:solidFill>
                <a:schemeClr val="tx2">
                  <a:lumMod val="95000"/>
                  <a:lumOff val="5000"/>
                </a:schemeClr>
              </a:solidFill>
              <a:latin typeface="Trebuchet MS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094" y="2236797"/>
            <a:ext cx="8640936" cy="42165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PT" b="0" dirty="0" smtClean="0">
                <a:latin typeface="Trebuchet MS" pitchFamily="34" charset="0"/>
              </a:rPr>
              <a:t>As </a:t>
            </a:r>
            <a:r>
              <a:rPr lang="pt-PT" b="0" dirty="0">
                <a:latin typeface="Trebuchet MS" pitchFamily="34" charset="0"/>
              </a:rPr>
              <a:t>propostas estão a ser debatidas pelo Conselho e pelo Parlamento Europeu, com vista à sua adopção até final de 2012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PT" b="0" dirty="0">
                <a:latin typeface="Trebuchet MS" pitchFamily="34" charset="0"/>
              </a:rPr>
              <a:t>Em paralelo, irão continuar as negociações sobre o quadro financeiro plurianual relativo ao orçamento global da UE. </a:t>
            </a:r>
          </a:p>
          <a:p>
            <a:pPr marL="361950" lvl="1" indent="-271463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PT" b="0" dirty="0">
                <a:latin typeface="Trebuchet MS" pitchFamily="34" charset="0"/>
              </a:rPr>
              <a:t>Durante 2012 e 2013 começará a preparação da nova geração de programas da Política de Coesão com o objectivo de os ver aprovados pela COM na segunda metade de 2013</a:t>
            </a:r>
            <a:r>
              <a:rPr lang="pt-PT" b="0" dirty="0" smtClean="0">
                <a:latin typeface="Trebuchet MS" pitchFamily="34" charset="0"/>
              </a:rPr>
              <a:t>.</a:t>
            </a:r>
          </a:p>
          <a:p>
            <a:pPr marL="90487" lvl="1" algn="just" defTabSz="263525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defRPr/>
            </a:pPr>
            <a:endParaRPr lang="pt-PT" sz="1900" b="0" dirty="0" smtClean="0">
              <a:solidFill>
                <a:srgbClr val="333333"/>
              </a:solidFill>
              <a:ea typeface="+mn-ea"/>
              <a:cs typeface="Arial" pitchFamily="34" charset="0"/>
            </a:endParaRPr>
          </a:p>
          <a:p>
            <a:pPr marL="447675" algn="ctr">
              <a:spcBef>
                <a:spcPts val="2400"/>
              </a:spcBef>
              <a:spcAft>
                <a:spcPts val="1200"/>
              </a:spcAft>
              <a:buClr>
                <a:srgbClr val="C00000"/>
              </a:buClr>
              <a:buSzPct val="125000"/>
            </a:pPr>
            <a:r>
              <a:rPr lang="pt-PT" sz="1900" b="0" dirty="0" smtClean="0">
                <a:solidFill>
                  <a:srgbClr val="333333"/>
                </a:solidFill>
                <a:ea typeface="+mn-ea"/>
                <a:cs typeface="Arial" pitchFamily="34" charset="0"/>
              </a:rPr>
              <a:t>Em 2014 terá início </a:t>
            </a:r>
            <a:r>
              <a:rPr lang="pt-PT" sz="1900" b="0" dirty="0">
                <a:solidFill>
                  <a:srgbClr val="333333"/>
                </a:solidFill>
                <a:ea typeface="+mn-ea"/>
                <a:cs typeface="Arial" pitchFamily="34" charset="0"/>
              </a:rPr>
              <a:t>uma nova geração de Programas no âmbito da Política de </a:t>
            </a:r>
            <a:r>
              <a:rPr lang="pt-PT" sz="1900" b="0" dirty="0" smtClean="0">
                <a:solidFill>
                  <a:srgbClr val="333333"/>
                </a:solidFill>
                <a:ea typeface="+mn-ea"/>
                <a:cs typeface="Arial" pitchFamily="34" charset="0"/>
              </a:rPr>
              <a:t>Coesão</a:t>
            </a:r>
            <a:endParaRPr lang="pt-PT" sz="1900" b="0" dirty="0">
              <a:solidFill>
                <a:srgbClr val="333333"/>
              </a:solidFill>
              <a:ea typeface="+mn-ea"/>
              <a:cs typeface="Arial" pitchFamily="34" charset="0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37596" y="2236797"/>
            <a:ext cx="8712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1844823"/>
            <a:ext cx="8494520" cy="391973"/>
          </a:xfrm>
          <a:prstGeom prst="rect">
            <a:avLst/>
          </a:prstGeom>
        </p:spPr>
        <p:txBody>
          <a:bodyPr rIns="0"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Preparação do próximo ciclo de programação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>
          <a:xfrm>
            <a:off x="3912510" y="4846019"/>
            <a:ext cx="1260104" cy="743221"/>
            <a:chOff x="4355976" y="4693198"/>
            <a:chExt cx="432000" cy="387767"/>
          </a:xfrm>
        </p:grpSpPr>
        <p:sp>
          <p:nvSpPr>
            <p:cNvPr id="8" name="Chevron 16"/>
            <p:cNvSpPr>
              <a:spLocks noChangeArrowheads="1"/>
            </p:cNvSpPr>
            <p:nvPr/>
          </p:nvSpPr>
          <p:spPr bwMode="auto">
            <a:xfrm rot="5400000">
              <a:off x="4410557" y="4722549"/>
              <a:ext cx="319978" cy="261275"/>
            </a:xfrm>
            <a:prstGeom prst="chevron">
              <a:avLst>
                <a:gd name="adj" fmla="val 50002"/>
              </a:avLst>
            </a:prstGeom>
            <a:solidFill>
              <a:srgbClr val="384556">
                <a:alpha val="63136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sz="2400" i="0">
                <a:solidFill>
                  <a:srgbClr val="7DB900"/>
                </a:solidFill>
              </a:endParaRPr>
            </a:p>
          </p:txBody>
        </p:sp>
        <p:sp>
          <p:nvSpPr>
            <p:cNvPr id="9" name="Chevron 17"/>
            <p:cNvSpPr>
              <a:spLocks noChangeArrowheads="1"/>
            </p:cNvSpPr>
            <p:nvPr/>
          </p:nvSpPr>
          <p:spPr bwMode="auto">
            <a:xfrm rot="5400000">
              <a:off x="4391976" y="4684965"/>
              <a:ext cx="360000" cy="432000"/>
            </a:xfrm>
            <a:prstGeom prst="chevron">
              <a:avLst>
                <a:gd name="adj" fmla="val 50000"/>
              </a:avLst>
            </a:prstGeom>
            <a:solidFill>
              <a:srgbClr val="EBF1DE">
                <a:alpha val="63921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sz="2400" i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218153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35310" y="2564904"/>
            <a:ext cx="798988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pt-PT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Arial Unicode MS" pitchFamily="34" charset="-128"/>
                <a:cs typeface="Arial" pitchFamily="34" charset="0"/>
              </a:rPr>
              <a:t>Obrigado pela vossa atenção</a:t>
            </a:r>
          </a:p>
          <a:p>
            <a:pPr algn="r" eaLnBrk="0" hangingPunct="0"/>
            <a:endParaRPr lang="pt-PT" sz="1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Arial Unicode MS" pitchFamily="34" charset="-128"/>
              <a:cs typeface="Arial" pitchFamily="34" charset="0"/>
            </a:endParaRPr>
          </a:p>
          <a:p>
            <a:pPr eaLnBrk="0" hangingPunct="0"/>
            <a:endParaRPr lang="pt-PT" sz="2800" b="1" dirty="0" smtClean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Arial Unicode MS" pitchFamily="34" charset="-128"/>
              <a:cs typeface="Arial" pitchFamily="34" charset="0"/>
            </a:endParaRPr>
          </a:p>
          <a:p>
            <a:pPr eaLnBrk="0" hangingPunct="0"/>
            <a:endParaRPr lang="pt-PT" sz="2800" b="1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6093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755650" y="2900363"/>
            <a:ext cx="7962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P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Política de Coesão 2014-2020</a:t>
            </a:r>
            <a:endParaRPr lang="pt-PT" sz="36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290" t="16931" r="14359" b="23218"/>
          <a:stretch>
            <a:fillRect/>
          </a:stretch>
        </p:blipFill>
        <p:spPr bwMode="auto">
          <a:xfrm>
            <a:off x="1155392" y="2368975"/>
            <a:ext cx="6800984" cy="421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7383" y="1628800"/>
            <a:ext cx="8877001" cy="42862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Propostas apresentadas pela Comissão Europeia</a:t>
            </a:r>
          </a:p>
        </p:txBody>
      </p:sp>
    </p:spTree>
    <p:extLst>
      <p:ext uri="{BB962C8B-B14F-4D97-AF65-F5344CB8AC3E}">
        <p14:creationId xmlns:p14="http://schemas.microsoft.com/office/powerpoint/2010/main" xmlns="" val="41663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324059" y="2862939"/>
            <a:ext cx="7559122" cy="1438022"/>
          </a:xfrm>
          <a:prstGeom prst="rect">
            <a:avLst/>
          </a:prstGeom>
          <a:noFill/>
          <a:ln w="3810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t-PT" b="0" dirty="0">
                <a:latin typeface="Trebuchet MS" pitchFamily="34" charset="0"/>
              </a:rPr>
              <a:t>Redução das disparidades entre regiões, reforço da coesão económica, social e territorial tal como previsto no artigo 174 do Tratado.</a:t>
            </a:r>
          </a:p>
          <a:p>
            <a:pPr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t-PT" b="0" dirty="0">
                <a:latin typeface="Trebuchet MS" pitchFamily="34" charset="0"/>
              </a:rPr>
              <a:t>Contribuição para a Estratégia Europeia para Crescimento inteligente, sustentável e inclusivo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79512" y="4437112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69017" y="2780928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97032" y="2349128"/>
            <a:ext cx="2340636" cy="431800"/>
          </a:xfrm>
          <a:prstGeom prst="roundRect">
            <a:avLst>
              <a:gd name="adj" fmla="val 16667"/>
            </a:avLst>
          </a:prstGeom>
          <a:noFill/>
          <a:ln w="38100" cap="rnd" algn="ctr">
            <a:noFill/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E5182F"/>
              </a:buClr>
              <a:defRPr/>
            </a:pPr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MISSÃO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99792" y="1628800"/>
            <a:ext cx="6282452" cy="49788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Política de Coesão da EU - Missão e Objectivos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971600" y="5145286"/>
            <a:ext cx="7559122" cy="1308756"/>
          </a:xfrm>
          <a:prstGeom prst="rect">
            <a:avLst/>
          </a:prstGeom>
          <a:noFill/>
          <a:ln w="3810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t-PT" b="0" dirty="0">
                <a:latin typeface="Trebuchet MS" pitchFamily="34" charset="0"/>
              </a:rPr>
              <a:t>Investir no crescimento e no emprego</a:t>
            </a:r>
          </a:p>
          <a:p>
            <a:pPr lvl="1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pt-PT" b="0" dirty="0">
                <a:latin typeface="Trebuchet MS" pitchFamily="34" charset="0"/>
              </a:rPr>
              <a:t>Reforçar a Cooperação Territorial Europeia</a:t>
            </a:r>
            <a:r>
              <a:rPr lang="pt-PT" sz="2000" b="0" dirty="0" smtClean="0">
                <a:solidFill>
                  <a:srgbClr val="333333"/>
                </a:solidFill>
                <a:ea typeface="+mn-ea"/>
                <a:cs typeface="Arial" pitchFamily="34" charset="0"/>
              </a:rPr>
              <a:t> 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PT" sz="2000" b="0" dirty="0" smtClean="0">
              <a:solidFill>
                <a:srgbClr val="333333"/>
              </a:solidFill>
              <a:ea typeface="+mn-ea"/>
              <a:cs typeface="Arial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79512" y="6093296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179512" y="5013176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97032" y="4581128"/>
            <a:ext cx="2340636" cy="431800"/>
          </a:xfrm>
          <a:prstGeom prst="roundRect">
            <a:avLst>
              <a:gd name="adj" fmla="val 16667"/>
            </a:avLst>
          </a:prstGeom>
          <a:noFill/>
          <a:ln w="38100" cap="rnd" algn="ctr">
            <a:noFill/>
            <a:round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E5182F"/>
              </a:buClr>
              <a:defRPr/>
            </a:pPr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OBJECTIVOS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9330" y="3284984"/>
            <a:ext cx="920302" cy="5939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3600" i="0" spc="600" dirty="0" smtClean="0">
                <a:ln w="11430"/>
                <a:solidFill>
                  <a:srgbClr val="5F8B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i="0" spc="600" dirty="0" smtClean="0">
                <a:ln w="11430"/>
                <a:solidFill>
                  <a:srgbClr val="5F8B9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i="0" spc="600" dirty="0">
              <a:ln w="11430"/>
              <a:solidFill>
                <a:srgbClr val="5F8B9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0552" y="5189850"/>
            <a:ext cx="802481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36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72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8" grpId="0"/>
      <p:bldP spid="5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96" y="2564904"/>
            <a:ext cx="8676456" cy="3816424"/>
          </a:xfrm>
        </p:spPr>
        <p:txBody>
          <a:bodyPr/>
          <a:lstStyle/>
          <a:p>
            <a:pPr marL="514350" indent="-514350" algn="l"/>
            <a:r>
              <a:rPr lang="pt-PT" sz="2000" b="1" kern="1200" dirty="0">
                <a:solidFill>
                  <a:srgbClr val="5F8B9B"/>
                </a:solidFill>
                <a:latin typeface="Trebuchet MS" pitchFamily="34" charset="0"/>
                <a:cs typeface="Arial" charset="0"/>
              </a:rPr>
              <a:t>Mudança de paradigma</a:t>
            </a:r>
          </a:p>
          <a:p>
            <a:pPr marL="361950" lvl="1" indent="-271463" algn="just" defTabSz="263525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PT" sz="1800" kern="1200" dirty="0">
                <a:latin typeface="Trebuchet MS" pitchFamily="34" charset="0"/>
                <a:ea typeface="+mn-ea"/>
                <a:cs typeface="Arial" charset="0"/>
              </a:rPr>
              <a:t>Focalização temática / Alinhamento dos mecanismos de apoio suportados pelos Fundos da Coesão com os </a:t>
            </a:r>
            <a:r>
              <a:rPr lang="pt-PT" sz="1800" kern="1200" dirty="0" err="1">
                <a:latin typeface="Trebuchet MS" pitchFamily="34" charset="0"/>
                <a:ea typeface="+mn-ea"/>
                <a:cs typeface="Arial" charset="0"/>
              </a:rPr>
              <a:t>Objectivos</a:t>
            </a:r>
            <a:r>
              <a:rPr lang="pt-PT" sz="1800" kern="1200" dirty="0">
                <a:latin typeface="Trebuchet MS" pitchFamily="34" charset="0"/>
                <a:ea typeface="+mn-ea"/>
                <a:cs typeface="Arial" charset="0"/>
              </a:rPr>
              <a:t> Estratégicos da UE</a:t>
            </a:r>
          </a:p>
          <a:p>
            <a:pPr marL="361950" lvl="1" indent="-271463" algn="just" defTabSz="263525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PT" sz="1800" kern="1200" dirty="0">
                <a:latin typeface="Trebuchet MS" pitchFamily="34" charset="0"/>
                <a:ea typeface="+mn-ea"/>
                <a:cs typeface="Arial" charset="0"/>
              </a:rPr>
              <a:t>Reforço do papel da Comissão Europeia</a:t>
            </a:r>
          </a:p>
          <a:p>
            <a:pPr marL="361950" lvl="1" indent="-271463" algn="just" defTabSz="263525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PT" sz="1800" kern="1200" dirty="0">
                <a:latin typeface="Trebuchet MS" pitchFamily="34" charset="0"/>
                <a:ea typeface="+mn-ea"/>
                <a:cs typeface="Arial" charset="0"/>
              </a:rPr>
              <a:t>Condicionalidades ligadas aos resultados das políticas económicas e orçamentais</a:t>
            </a:r>
          </a:p>
          <a:p>
            <a:pPr marL="361950" lvl="1" indent="-271463" algn="just" defTabSz="263525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5F8B9B"/>
              </a:buClr>
              <a:buSzPct val="125000"/>
              <a:buFont typeface="Wingdings" pitchFamily="2" charset="2"/>
              <a:buChar char="§"/>
              <a:defRPr/>
            </a:pPr>
            <a:r>
              <a:rPr lang="pt-PT" sz="1800" kern="1200" dirty="0">
                <a:latin typeface="Trebuchet MS" pitchFamily="34" charset="0"/>
                <a:ea typeface="+mn-ea"/>
                <a:cs typeface="Arial" charset="0"/>
              </a:rPr>
              <a:t>Enfoque na eficiência da política e no alcance de resultados – tónica na monitorização, importância da programação e da definição dos indicadores e metas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9896" y="1699098"/>
            <a:ext cx="8676456" cy="42862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Propostas apresentadas pela Comissão Europeia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99896" y="2996952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4518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u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552387"/>
            <a:ext cx="2460812" cy="3468901"/>
          </a:xfrm>
          <a:prstGeom prst="rect">
            <a:avLst/>
          </a:prstGeom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815760" y="3409643"/>
            <a:ext cx="1180176" cy="1440730"/>
            <a:chOff x="1166786" y="4326049"/>
            <a:chExt cx="2857520" cy="1982676"/>
          </a:xfrm>
        </p:grpSpPr>
        <p:sp>
          <p:nvSpPr>
            <p:cNvPr id="11" name="Chevron 16"/>
            <p:cNvSpPr>
              <a:spLocks noChangeArrowheads="1"/>
            </p:cNvSpPr>
            <p:nvPr/>
          </p:nvSpPr>
          <p:spPr bwMode="auto">
            <a:xfrm>
              <a:off x="1166786" y="4857760"/>
              <a:ext cx="2000264" cy="1071570"/>
            </a:xfrm>
            <a:prstGeom prst="chevron">
              <a:avLst>
                <a:gd name="adj" fmla="val 50002"/>
              </a:avLst>
            </a:prstGeom>
            <a:solidFill>
              <a:srgbClr val="5F8B9B">
                <a:alpha val="63136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sz="2400" i="0">
                <a:solidFill>
                  <a:srgbClr val="7DB900"/>
                </a:solidFill>
              </a:endParaRPr>
            </a:p>
          </p:txBody>
        </p:sp>
        <p:sp>
          <p:nvSpPr>
            <p:cNvPr id="13" name="Chevron 17"/>
            <p:cNvSpPr>
              <a:spLocks noChangeArrowheads="1"/>
            </p:cNvSpPr>
            <p:nvPr/>
          </p:nvSpPr>
          <p:spPr bwMode="auto">
            <a:xfrm>
              <a:off x="1523976" y="4326049"/>
              <a:ext cx="2500330" cy="1982676"/>
            </a:xfrm>
            <a:prstGeom prst="chevron">
              <a:avLst>
                <a:gd name="adj" fmla="val 50000"/>
              </a:avLst>
            </a:prstGeom>
            <a:solidFill>
              <a:srgbClr val="EBF1DE">
                <a:alpha val="63921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sz="2400" i="0"/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1643376"/>
              </p:ext>
            </p:extLst>
          </p:nvPr>
        </p:nvGraphicFramePr>
        <p:xfrm>
          <a:off x="4143372" y="2097334"/>
          <a:ext cx="4535057" cy="4356002"/>
        </p:xfrm>
        <a:graphic>
          <a:graphicData uri="http://schemas.openxmlformats.org/drawingml/2006/table">
            <a:tbl>
              <a:tblPr/>
              <a:tblGrid>
                <a:gridCol w="1322002"/>
                <a:gridCol w="1305055"/>
                <a:gridCol w="1908000"/>
              </a:tblGrid>
              <a:tr h="29075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Objectivo</a:t>
                      </a:r>
                      <a:endParaRPr lang="pt-PT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8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Prioridade</a:t>
                      </a:r>
                      <a:endParaRPr lang="pt-PT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8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Possíveis planos </a:t>
                      </a:r>
                      <a:r>
                        <a:rPr lang="pt-PT" sz="1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UE</a:t>
                      </a:r>
                      <a:endParaRPr lang="pt-PT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8B9B"/>
                    </a:solidFill>
                  </a:tcPr>
                </a:tc>
              </a:tr>
              <a:tr h="2907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Crescimento 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baseado no conhecimento e na inovação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Inovação 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Innovation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</a:t>
                      </a:r>
                      <a:endParaRPr lang="pt-P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75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Educação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Youth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on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the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move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28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Sociedade 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digital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 Digital Agenda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7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Uma sociedade inclusiva com alta empregabilidade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Emprego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New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Jobs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Agenda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40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Competências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skills for new jobs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54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Combate 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à </a:t>
                      </a:r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pobreza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European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against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Poverty</a:t>
                      </a:r>
                      <a:endParaRPr lang="pt-P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21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Crescimento verde: uma economia competitiva e sustentável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Combater 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 alterações climáticas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Low-carbon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Strategy</a:t>
                      </a:r>
                      <a:endParaRPr lang="pt-P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28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Energia limpa e eficiente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Energy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  <a:r>
                        <a:rPr lang="pt-PT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PT" sz="1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</a:t>
                      </a:r>
                      <a:endParaRPr lang="pt-P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35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Competitividade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Industrial Policy for the 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Globalization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8B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28596" y="71543"/>
            <a:ext cx="8715404" cy="36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r"/>
            <a:endParaRPr lang="pt-PT" altLang="zh-CN" sz="2400" b="0" dirty="0">
              <a:solidFill>
                <a:srgbClr val="7DB900"/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1873" y="41090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pt-PT" sz="2400" b="0" dirty="0" smtClean="0">
              <a:solidFill>
                <a:srgbClr val="9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760" y="1754344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PT" b="0" dirty="0">
                <a:solidFill>
                  <a:srgbClr val="5F8B9B"/>
                </a:solidFill>
                <a:latin typeface="Trebuchet MS" pitchFamily="34" charset="0"/>
              </a:rPr>
              <a:t>Estratégia 2020</a:t>
            </a:r>
            <a:r>
              <a:rPr lang="pt-PT" b="0" dirty="0" smtClean="0">
                <a:solidFill>
                  <a:srgbClr val="5F8B9B"/>
                </a:solidFill>
                <a:latin typeface="Trebuchet MS" pitchFamily="34" charset="0"/>
              </a:rPr>
              <a:t>: alinhamento </a:t>
            </a:r>
            <a:r>
              <a:rPr lang="pt-PT" b="0" dirty="0">
                <a:solidFill>
                  <a:srgbClr val="5F8B9B"/>
                </a:solidFill>
                <a:latin typeface="Trebuchet MS" pitchFamily="34" charset="0"/>
              </a:rPr>
              <a:t>estratégico entre a UE 2020 e a Política de Coesão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4167" y="1484784"/>
            <a:ext cx="609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buClr>
                <a:srgbClr val="E5182F"/>
              </a:buClr>
              <a:defRPr/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Objectivos Temáticos da Estratégia Europa 2020</a:t>
            </a:r>
          </a:p>
        </p:txBody>
      </p:sp>
    </p:spTree>
    <p:extLst>
      <p:ext uri="{BB962C8B-B14F-4D97-AF65-F5344CB8AC3E}">
        <p14:creationId xmlns:p14="http://schemas.microsoft.com/office/powerpoint/2010/main" xmlns="" val="20451069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556792"/>
            <a:ext cx="8568952" cy="57626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t-PT" sz="2000" kern="1200" dirty="0">
                <a:solidFill>
                  <a:srgbClr val="5F8B9B"/>
                </a:solidFill>
                <a:latin typeface="Trebuchet MS" pitchFamily="34" charset="0"/>
                <a:ea typeface="+mn-ea"/>
                <a:cs typeface="Arial" charset="0"/>
              </a:rPr>
              <a:t>Fortalecimento da Abordagem Estratégica </a:t>
            </a:r>
            <a:br>
              <a:rPr lang="pt-PT" sz="2000" kern="1200" dirty="0">
                <a:solidFill>
                  <a:srgbClr val="5F8B9B"/>
                </a:solidFill>
                <a:latin typeface="Trebuchet MS" pitchFamily="34" charset="0"/>
                <a:ea typeface="+mn-ea"/>
                <a:cs typeface="Arial" charset="0"/>
              </a:rPr>
            </a:br>
            <a:r>
              <a:rPr lang="pt-PT" sz="2000" kern="1200" dirty="0">
                <a:solidFill>
                  <a:srgbClr val="5F8B9B"/>
                </a:solidFill>
                <a:latin typeface="Trebuchet MS" pitchFamily="34" charset="0"/>
                <a:ea typeface="+mn-ea"/>
                <a:cs typeface="Arial" charset="0"/>
              </a:rPr>
              <a:t>e Reforço da programação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55800" y="4720495"/>
            <a:ext cx="432000" cy="387767"/>
            <a:chOff x="4355976" y="4693198"/>
            <a:chExt cx="432000" cy="387767"/>
          </a:xfrm>
        </p:grpSpPr>
        <p:sp>
          <p:nvSpPr>
            <p:cNvPr id="16" name="Chevron 16"/>
            <p:cNvSpPr>
              <a:spLocks noChangeArrowheads="1"/>
            </p:cNvSpPr>
            <p:nvPr/>
          </p:nvSpPr>
          <p:spPr bwMode="auto">
            <a:xfrm rot="5400000">
              <a:off x="4410557" y="4722549"/>
              <a:ext cx="319978" cy="261275"/>
            </a:xfrm>
            <a:prstGeom prst="chevron">
              <a:avLst>
                <a:gd name="adj" fmla="val 50002"/>
              </a:avLst>
            </a:prstGeom>
            <a:solidFill>
              <a:srgbClr val="5F8B9B">
                <a:alpha val="63136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i="0">
                <a:solidFill>
                  <a:srgbClr val="7DB900"/>
                </a:solidFill>
                <a:latin typeface="Trebuchet MS" pitchFamily="34" charset="0"/>
              </a:endParaRPr>
            </a:p>
          </p:txBody>
        </p:sp>
        <p:sp>
          <p:nvSpPr>
            <p:cNvPr id="17" name="Chevron 17"/>
            <p:cNvSpPr>
              <a:spLocks noChangeArrowheads="1"/>
            </p:cNvSpPr>
            <p:nvPr/>
          </p:nvSpPr>
          <p:spPr bwMode="auto">
            <a:xfrm rot="5400000">
              <a:off x="4391976" y="4684965"/>
              <a:ext cx="360000" cy="432000"/>
            </a:xfrm>
            <a:prstGeom prst="chevron">
              <a:avLst>
                <a:gd name="adj" fmla="val 50000"/>
              </a:avLst>
            </a:prstGeom>
            <a:solidFill>
              <a:srgbClr val="EBF1DE">
                <a:alpha val="63921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i="0">
                <a:latin typeface="Trebuchet MS" pitchFamily="34" charset="0"/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447800" y="3140936"/>
            <a:ext cx="648000" cy="581651"/>
            <a:chOff x="4355976" y="4693198"/>
            <a:chExt cx="432000" cy="387767"/>
          </a:xfrm>
        </p:grpSpPr>
        <p:sp>
          <p:nvSpPr>
            <p:cNvPr id="21" name="Chevron 16"/>
            <p:cNvSpPr>
              <a:spLocks noChangeArrowheads="1"/>
            </p:cNvSpPr>
            <p:nvPr/>
          </p:nvSpPr>
          <p:spPr bwMode="auto">
            <a:xfrm rot="5400000">
              <a:off x="4410557" y="4722549"/>
              <a:ext cx="319978" cy="261275"/>
            </a:xfrm>
            <a:prstGeom prst="chevron">
              <a:avLst>
                <a:gd name="adj" fmla="val 50002"/>
              </a:avLst>
            </a:prstGeom>
            <a:solidFill>
              <a:srgbClr val="5F8B9B">
                <a:alpha val="63136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i="0">
                <a:solidFill>
                  <a:srgbClr val="7DB900"/>
                </a:solidFill>
                <a:latin typeface="Trebuchet MS" pitchFamily="34" charset="0"/>
              </a:endParaRPr>
            </a:p>
          </p:txBody>
        </p:sp>
        <p:sp>
          <p:nvSpPr>
            <p:cNvPr id="22" name="Chevron 17"/>
            <p:cNvSpPr>
              <a:spLocks noChangeArrowheads="1"/>
            </p:cNvSpPr>
            <p:nvPr/>
          </p:nvSpPr>
          <p:spPr bwMode="auto">
            <a:xfrm rot="5400000">
              <a:off x="4391976" y="4684965"/>
              <a:ext cx="360000" cy="432000"/>
            </a:xfrm>
            <a:prstGeom prst="chevron">
              <a:avLst>
                <a:gd name="adj" fmla="val 50000"/>
              </a:avLst>
            </a:prstGeom>
            <a:solidFill>
              <a:srgbClr val="EBF1DE">
                <a:alpha val="63921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i="0">
                <a:latin typeface="Trebuchet MS" pitchFamily="34" charset="0"/>
              </a:endParaRPr>
            </a:p>
          </p:txBody>
        </p:sp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552453" y="2726992"/>
            <a:ext cx="3744416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PT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Para todos os Fundos englobam as estratégias da UE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39952" y="4154011"/>
            <a:ext cx="3528392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PT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Para todos os </a:t>
            </a:r>
            <a:br>
              <a:rPr lang="pt-PT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</a:br>
            <a:r>
              <a:rPr lang="pt-PT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Fundos é decidido pela COM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646529" y="5581030"/>
            <a:ext cx="4536504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PT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Cada PO pode conjugar FEDER, </a:t>
            </a:r>
            <a:br>
              <a:rPr lang="pt-PT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</a:br>
            <a:r>
              <a:rPr lang="pt-PT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FSE e FC, PO FEADER e PO Pescas</a:t>
            </a: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1096472" y="3987541"/>
            <a:ext cx="3350657" cy="468000"/>
          </a:xfrm>
          <a:prstGeom prst="rect">
            <a:avLst/>
          </a:prstGeom>
          <a:ln w="3175">
            <a:solidFill>
              <a:srgbClr val="7DB9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PT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Contrato de parceria</a:t>
            </a:r>
            <a:endParaRPr lang="pt-PT" b="0" dirty="0">
              <a:solidFill>
                <a:srgbClr val="333333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32774" name="Text Box 15"/>
          <p:cNvSpPr txBox="1">
            <a:spLocks noChangeArrowheads="1"/>
          </p:cNvSpPr>
          <p:nvPr/>
        </p:nvSpPr>
        <p:spPr bwMode="auto">
          <a:xfrm>
            <a:off x="647564" y="2407982"/>
            <a:ext cx="4248472" cy="468000"/>
          </a:xfrm>
          <a:prstGeom prst="rect">
            <a:avLst/>
          </a:prstGeom>
          <a:ln w="3175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PT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pitchFamily="34" charset="0"/>
              </a:rPr>
              <a:t>Quadro Estratégico Comum</a:t>
            </a: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1160050" y="5373216"/>
            <a:ext cx="3223501" cy="468000"/>
          </a:xfrm>
          <a:prstGeom prst="rect">
            <a:avLst/>
          </a:prstGeom>
          <a:ln w="3175">
            <a:solidFill>
              <a:srgbClr val="5F5F5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pt-PT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 Programas Operacionais </a:t>
            </a:r>
            <a:endParaRPr lang="pt-PT" b="0" dirty="0">
              <a:solidFill>
                <a:srgbClr val="333333"/>
              </a:solidFill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5931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2773" grpId="0" animBg="1"/>
      <p:bldP spid="32774" grpId="0" animBg="1"/>
      <p:bldP spid="327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6165" y="1642703"/>
            <a:ext cx="3211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Condicionalidades ex-ante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411" y="2042813"/>
            <a:ext cx="8665889" cy="445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defTabSz="-18415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5000"/>
            </a:pPr>
            <a:r>
              <a:rPr lang="pt-PT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Temáticas - Directamente relacionados com objectivos temáticos </a:t>
            </a:r>
          </a:p>
          <a:p>
            <a:pPr marL="446088" defTabSz="-18415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5000"/>
            </a:pPr>
            <a:r>
              <a:rPr lang="pt-PT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Gerais - Condições de eficácia horizontal (Directivas, regras comunitárias)</a:t>
            </a:r>
          </a:p>
          <a:p>
            <a:pPr defTabSz="-18415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5000"/>
            </a:pPr>
            <a:r>
              <a:rPr lang="pt-PT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Condicionalidades devem ser cumpridas dentro de dois anos da aprovação do contrato de parceria ou até o final de 2016</a:t>
            </a:r>
          </a:p>
          <a:p>
            <a:pPr defTabSz="-18415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5000"/>
            </a:pPr>
            <a:endParaRPr lang="pt-PT" b="0" dirty="0" smtClean="0">
              <a:solidFill>
                <a:srgbClr val="333333"/>
              </a:solidFill>
              <a:latin typeface="Trebuchet MS" pitchFamily="34" charset="0"/>
              <a:cs typeface="Arial" pitchFamily="34" charset="0"/>
            </a:endParaRPr>
          </a:p>
          <a:p>
            <a:pPr algn="just" defTabSz="-18415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5000"/>
            </a:pPr>
            <a:r>
              <a:rPr lang="pt-PT" b="0" dirty="0" smtClean="0">
                <a:solidFill>
                  <a:srgbClr val="333333"/>
                </a:solidFill>
                <a:latin typeface="Trebuchet MS" pitchFamily="34" charset="0"/>
                <a:cs typeface="Arial" pitchFamily="34" charset="0"/>
              </a:rPr>
              <a:t>Não cumprimento das condicionalidades no momento da adopção dos PO ou dentro do prazo descrito acima constitui uma base para a suspensão de pagamentos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5823" y="2636912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51520" y="3284984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3140968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4221088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23528" y="6525344"/>
            <a:ext cx="8676000" cy="0"/>
          </a:xfrm>
          <a:prstGeom prst="line">
            <a:avLst/>
          </a:prstGeom>
          <a:ln w="3175">
            <a:solidFill>
              <a:srgbClr val="2A5843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PT"/>
          </a:p>
        </p:txBody>
      </p:sp>
      <p:grpSp>
        <p:nvGrpSpPr>
          <p:cNvPr id="12" name="Group 11"/>
          <p:cNvGrpSpPr>
            <a:grpSpLocks/>
          </p:cNvGrpSpPr>
          <p:nvPr/>
        </p:nvGrpSpPr>
        <p:grpSpPr>
          <a:xfrm>
            <a:off x="3923928" y="4413971"/>
            <a:ext cx="1260104" cy="743221"/>
            <a:chOff x="4355976" y="4693198"/>
            <a:chExt cx="432000" cy="387767"/>
          </a:xfrm>
        </p:grpSpPr>
        <p:sp>
          <p:nvSpPr>
            <p:cNvPr id="13" name="Chevron 16"/>
            <p:cNvSpPr>
              <a:spLocks noChangeArrowheads="1"/>
            </p:cNvSpPr>
            <p:nvPr/>
          </p:nvSpPr>
          <p:spPr bwMode="auto">
            <a:xfrm rot="5400000">
              <a:off x="4410557" y="4722549"/>
              <a:ext cx="319978" cy="261275"/>
            </a:xfrm>
            <a:prstGeom prst="chevron">
              <a:avLst>
                <a:gd name="adj" fmla="val 50002"/>
              </a:avLst>
            </a:prstGeom>
            <a:solidFill>
              <a:srgbClr val="5F8B9B">
                <a:alpha val="63136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sz="2400" i="0">
                <a:solidFill>
                  <a:srgbClr val="7DB900"/>
                </a:solidFill>
              </a:endParaRPr>
            </a:p>
          </p:txBody>
        </p:sp>
        <p:sp>
          <p:nvSpPr>
            <p:cNvPr id="14" name="Chevron 17"/>
            <p:cNvSpPr>
              <a:spLocks noChangeArrowheads="1"/>
            </p:cNvSpPr>
            <p:nvPr/>
          </p:nvSpPr>
          <p:spPr bwMode="auto">
            <a:xfrm rot="5400000">
              <a:off x="4391976" y="4684965"/>
              <a:ext cx="360000" cy="432000"/>
            </a:xfrm>
            <a:prstGeom prst="chevron">
              <a:avLst>
                <a:gd name="adj" fmla="val 50000"/>
              </a:avLst>
            </a:prstGeom>
            <a:solidFill>
              <a:srgbClr val="EBF1DE">
                <a:alpha val="63921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sz="2400" i="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6456" y="1970972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r>
              <a:rPr lang="pt-PT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8935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4162" y="1556792"/>
            <a:ext cx="4474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0" dirty="0">
                <a:solidFill>
                  <a:srgbClr val="5F8B9B"/>
                </a:solidFill>
                <a:latin typeface="Trebuchet MS" pitchFamily="34" charset="0"/>
              </a:rPr>
              <a:t>Condicionalidades </a:t>
            </a:r>
            <a:r>
              <a:rPr lang="pt-PT" sz="2000" b="0" dirty="0" err="1">
                <a:solidFill>
                  <a:srgbClr val="5F8B9B"/>
                </a:solidFill>
                <a:latin typeface="Trebuchet MS" pitchFamily="34" charset="0"/>
              </a:rPr>
              <a:t>macro-económicas</a:t>
            </a:r>
            <a:endParaRPr lang="pt-PT" sz="2000" b="0" dirty="0">
              <a:solidFill>
                <a:srgbClr val="5F8B9B"/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344941"/>
            <a:ext cx="8352928" cy="84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-184150">
              <a:lnSpc>
                <a:spcPts val="3100"/>
              </a:lnSpc>
              <a:spcBef>
                <a:spcPts val="1200"/>
              </a:spcBef>
              <a:spcAft>
                <a:spcPts val="1200"/>
              </a:spcAft>
              <a:buClr>
                <a:srgbClr val="7DB900"/>
              </a:buClr>
              <a:buSzPct val="125000"/>
            </a:pPr>
            <a:r>
              <a:rPr lang="pt-PT" sz="200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Condicionalidades ao longo da execução dos PO ligadas à coordenação das políticas económicas e orçamentais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51520" y="4851292"/>
            <a:ext cx="1604962" cy="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45714" rIns="72000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2925" indent="-542925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DB900"/>
              </a:buClr>
              <a:buSzPct val="125000"/>
              <a:buFont typeface="Wingdings" pitchFamily="2" charset="2"/>
              <a:buChar char="è"/>
              <a:tabLst>
                <a:tab pos="712788" algn="l"/>
              </a:tabLst>
            </a:pPr>
            <a:endParaRPr lang="en-US" sz="2000" i="0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6649" y="4293096"/>
            <a:ext cx="7704348" cy="2088232"/>
          </a:xfrm>
          <a:prstGeom prst="rect">
            <a:avLst/>
          </a:prstGeom>
          <a:ln w="3175">
            <a:solidFill>
              <a:srgbClr val="5F8B9B"/>
            </a:solidFill>
            <a:headEnd/>
            <a:tailEnd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ts val="3100"/>
              </a:lnSpc>
              <a:buClr>
                <a:srgbClr val="7DB900"/>
              </a:buClr>
              <a:buSzPct val="125000"/>
            </a:pPr>
            <a:r>
              <a:rPr lang="pt-PT" sz="200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Revisão dos Contratos de Parceria e dos PO</a:t>
            </a:r>
          </a:p>
          <a:p>
            <a:pPr algn="ctr">
              <a:lnSpc>
                <a:spcPts val="3100"/>
              </a:lnSpc>
              <a:buClr>
                <a:srgbClr val="7DB900"/>
              </a:buClr>
              <a:buSzPct val="125000"/>
            </a:pPr>
            <a:r>
              <a:rPr lang="pt-PT" sz="200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Pode a Comissão assumir participação directa na gestão dos PO</a:t>
            </a:r>
          </a:p>
          <a:p>
            <a:pPr algn="ctr">
              <a:lnSpc>
                <a:spcPts val="3100"/>
              </a:lnSpc>
              <a:buClr>
                <a:srgbClr val="7DB900"/>
              </a:buClr>
              <a:buSzPct val="125000"/>
            </a:pPr>
            <a:r>
              <a:rPr lang="pt-PT" sz="200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Suspensão de pagamentos e de compromissos dos PO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3914574" y="3293671"/>
            <a:ext cx="1260104" cy="743221"/>
            <a:chOff x="4355976" y="4693198"/>
            <a:chExt cx="432000" cy="387767"/>
          </a:xfrm>
        </p:grpSpPr>
        <p:sp>
          <p:nvSpPr>
            <p:cNvPr id="10" name="Chevron 16"/>
            <p:cNvSpPr>
              <a:spLocks noChangeArrowheads="1"/>
            </p:cNvSpPr>
            <p:nvPr/>
          </p:nvSpPr>
          <p:spPr bwMode="auto">
            <a:xfrm rot="5400000">
              <a:off x="4410557" y="4722549"/>
              <a:ext cx="319978" cy="261275"/>
            </a:xfrm>
            <a:prstGeom prst="chevron">
              <a:avLst>
                <a:gd name="adj" fmla="val 50002"/>
              </a:avLst>
            </a:prstGeom>
            <a:solidFill>
              <a:srgbClr val="5F8B9B">
                <a:alpha val="63136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sz="2400" i="0">
                <a:solidFill>
                  <a:srgbClr val="7DB900"/>
                </a:solidFill>
              </a:endParaRPr>
            </a:p>
          </p:txBody>
        </p:sp>
        <p:sp>
          <p:nvSpPr>
            <p:cNvPr id="11" name="Chevron 17"/>
            <p:cNvSpPr>
              <a:spLocks noChangeArrowheads="1"/>
            </p:cNvSpPr>
            <p:nvPr/>
          </p:nvSpPr>
          <p:spPr bwMode="auto">
            <a:xfrm rot="5400000">
              <a:off x="4391976" y="4684965"/>
              <a:ext cx="360000" cy="432000"/>
            </a:xfrm>
            <a:prstGeom prst="chevron">
              <a:avLst>
                <a:gd name="adj" fmla="val 50000"/>
              </a:avLst>
            </a:prstGeom>
            <a:solidFill>
              <a:srgbClr val="EBF1DE">
                <a:alpha val="63921"/>
              </a:srgbClr>
            </a:solidFill>
            <a:ln w="9525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pt-PT" sz="2400" i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399644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GP_SEAEDR">
  <a:themeElements>
    <a:clrScheme name="GP_final_econom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P_final_economi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P_final_econom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lo de apresentação personalizado">
  <a:themeElements>
    <a:clrScheme name="1_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 de apresentaçã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elo de apresentação personalizado">
  <a:themeElements>
    <a:clrScheme name="2_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odelo de apresentaçã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GP_SEAEDR</Template>
  <TotalTime>92</TotalTime>
  <Words>1081</Words>
  <Application>Microsoft Office PowerPoint</Application>
  <PresentationFormat>Apresentação no Ecrã (4:3)</PresentationFormat>
  <Paragraphs>157</Paragraphs>
  <Slides>19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19</vt:i4>
      </vt:variant>
    </vt:vector>
  </HeadingPairs>
  <TitlesOfParts>
    <vt:vector size="22" baseType="lpstr">
      <vt:lpstr>GP_SEAEDR</vt:lpstr>
      <vt:lpstr>1_Modelo de apresentação personalizado</vt:lpstr>
      <vt:lpstr>2_Modelo de apresentação personalizado</vt:lpstr>
      <vt:lpstr>Diapositivo 1</vt:lpstr>
      <vt:lpstr>Diapositivo 2</vt:lpstr>
      <vt:lpstr>Diapositivo 3</vt:lpstr>
      <vt:lpstr>Diapositivo 4</vt:lpstr>
      <vt:lpstr>Diapositivo 5</vt:lpstr>
      <vt:lpstr>Diapositivo 6</vt:lpstr>
      <vt:lpstr>Fortalecimento da Abordagem Estratégica  e Reforço da programação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Limites de Apoio dos Fundos</vt:lpstr>
      <vt:lpstr>Diapositivo 18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Rodrigues</dc:creator>
  <cp:lastModifiedBy>Quirino Mealha</cp:lastModifiedBy>
  <cp:revision>14</cp:revision>
  <cp:lastPrinted>2011-11-03T13:03:18Z</cp:lastPrinted>
  <dcterms:created xsi:type="dcterms:W3CDTF">2012-06-06T18:51:12Z</dcterms:created>
  <dcterms:modified xsi:type="dcterms:W3CDTF">2012-06-10T10:47:02Z</dcterms:modified>
</cp:coreProperties>
</file>