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7" r:id="rId3"/>
    <p:sldId id="284" r:id="rId4"/>
    <p:sldId id="281" r:id="rId5"/>
    <p:sldId id="282" r:id="rId6"/>
    <p:sldId id="291" r:id="rId7"/>
    <p:sldId id="274" r:id="rId8"/>
    <p:sldId id="275" r:id="rId9"/>
    <p:sldId id="273" r:id="rId10"/>
    <p:sldId id="283" r:id="rId11"/>
    <p:sldId id="285" r:id="rId12"/>
    <p:sldId id="286" r:id="rId13"/>
    <p:sldId id="287" r:id="rId14"/>
    <p:sldId id="289" r:id="rId15"/>
    <p:sldId id="290" r:id="rId16"/>
    <p:sldId id="265" r:id="rId17"/>
    <p:sldId id="270" r:id="rId18"/>
    <p:sldId id="276" r:id="rId19"/>
  </p:sldIdLst>
  <p:sldSz cx="9144000" cy="6858000" type="screen4x3"/>
  <p:notesSz cx="6669088" cy="9918700"/>
  <p:defaultTextStyle>
    <a:defPPr>
      <a:defRPr lang="pt-P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A880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em Estilo, Sem Grelh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AF606853-7671-496A-8E4F-DF71F8EC918B}" styleName="Estilo Escuro 1 - Destaque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113A9D2-9D6B-4929-AA2D-F23B5EE8CBE7}" styleName="Estilo com Tema 2 - Destaque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25E5076-3810-47DD-B79F-674D7AD40C01}" styleName="Estilo Escuro 1 - Destaqu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F1AB2-1976-4502-BF36-3FF5EA218861}" styleName="Estilo Médio 4 - Destaqu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50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94" y="-108"/>
      </p:cViewPr>
      <p:guideLst>
        <p:guide orient="horz" pos="3124"/>
        <p:guide pos="210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6412"/>
          </a:xfrm>
          <a:prstGeom prst="rect">
            <a:avLst/>
          </a:prstGeom>
        </p:spPr>
        <p:txBody>
          <a:bodyPr vert="horz" lIns="91372" tIns="45686" rIns="91372" bIns="45686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2"/>
          </p:nvPr>
        </p:nvSpPr>
        <p:spPr>
          <a:xfrm>
            <a:off x="0" y="9420703"/>
            <a:ext cx="2889250" cy="496412"/>
          </a:xfrm>
          <a:prstGeom prst="rect">
            <a:avLst/>
          </a:prstGeom>
        </p:spPr>
        <p:txBody>
          <a:bodyPr vert="horz" lIns="91372" tIns="45686" rIns="91372" bIns="45686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3"/>
          </p:nvPr>
        </p:nvSpPr>
        <p:spPr>
          <a:xfrm>
            <a:off x="3778250" y="9420703"/>
            <a:ext cx="2889250" cy="496412"/>
          </a:xfrm>
          <a:prstGeom prst="rect">
            <a:avLst/>
          </a:prstGeom>
        </p:spPr>
        <p:txBody>
          <a:bodyPr vert="horz" lIns="91372" tIns="45686" rIns="91372" bIns="45686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58FE957D-B169-49C7-A176-C7B98C917705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="" xmlns:p14="http://schemas.microsoft.com/office/powerpoint/2010/main" val="41262759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6412"/>
          </a:xfrm>
          <a:prstGeom prst="rect">
            <a:avLst/>
          </a:prstGeom>
        </p:spPr>
        <p:txBody>
          <a:bodyPr vert="horz" lIns="91372" tIns="45686" rIns="91372" bIns="45686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778250" y="0"/>
            <a:ext cx="2889250" cy="496412"/>
          </a:xfrm>
          <a:prstGeom prst="rect">
            <a:avLst/>
          </a:prstGeom>
        </p:spPr>
        <p:txBody>
          <a:bodyPr vert="horz" lIns="91372" tIns="45686" rIns="91372" bIns="45686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07F8EFB5-E740-4C83-8661-30CA66F62641}" type="datetimeFigureOut">
              <a:rPr lang="pt-PT"/>
              <a:pPr>
                <a:defRPr/>
              </a:pPr>
              <a:t>11-10-2012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855663" y="744538"/>
            <a:ext cx="4957762" cy="37195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72" tIns="45686" rIns="91372" bIns="45686" rtlCol="0" anchor="ctr"/>
          <a:lstStyle/>
          <a:p>
            <a:pPr lvl="0"/>
            <a:endParaRPr lang="pt-PT" noProof="0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66751" y="4711940"/>
            <a:ext cx="5335588" cy="4462939"/>
          </a:xfrm>
          <a:prstGeom prst="rect">
            <a:avLst/>
          </a:prstGeom>
        </p:spPr>
        <p:txBody>
          <a:bodyPr vert="horz" lIns="91372" tIns="45686" rIns="91372" bIns="45686" rtlCol="0">
            <a:normAutofit/>
          </a:bodyPr>
          <a:lstStyle/>
          <a:p>
            <a:pPr lvl="0"/>
            <a:r>
              <a:rPr lang="pt-PT" noProof="0" smtClean="0"/>
              <a:t>Clique para editar os estilos</a:t>
            </a:r>
          </a:p>
          <a:p>
            <a:pPr lvl="1"/>
            <a:r>
              <a:rPr lang="pt-PT" noProof="0" smtClean="0"/>
              <a:t>Segundo nível</a:t>
            </a:r>
          </a:p>
          <a:p>
            <a:pPr lvl="2"/>
            <a:r>
              <a:rPr lang="pt-PT" noProof="0" smtClean="0"/>
              <a:t>Terceiro nível</a:t>
            </a:r>
          </a:p>
          <a:p>
            <a:pPr lvl="3"/>
            <a:r>
              <a:rPr lang="pt-PT" noProof="0" smtClean="0"/>
              <a:t>Quarto nível</a:t>
            </a:r>
          </a:p>
          <a:p>
            <a:pPr lvl="4"/>
            <a:r>
              <a:rPr lang="pt-PT" noProof="0" smtClean="0"/>
              <a:t>Quinto nível</a:t>
            </a:r>
            <a:endParaRPr lang="pt-PT" noProof="0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9420703"/>
            <a:ext cx="2889250" cy="496412"/>
          </a:xfrm>
          <a:prstGeom prst="rect">
            <a:avLst/>
          </a:prstGeom>
        </p:spPr>
        <p:txBody>
          <a:bodyPr vert="horz" lIns="91372" tIns="45686" rIns="91372" bIns="45686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778250" y="9420703"/>
            <a:ext cx="2889250" cy="496412"/>
          </a:xfrm>
          <a:prstGeom prst="rect">
            <a:avLst/>
          </a:prstGeom>
        </p:spPr>
        <p:txBody>
          <a:bodyPr vert="horz" lIns="91372" tIns="45686" rIns="91372" bIns="45686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D192BCE4-710D-4664-AC02-C9E9D38061DD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="" xmlns:p14="http://schemas.microsoft.com/office/powerpoint/2010/main" val="611101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767580-BAEE-49D4-B334-ABD40C2B3549}" type="datetime1">
              <a:rPr lang="pt-PT" smtClean="0"/>
              <a:t>11-10-2012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804B29-88FB-494D-AB1F-A90D632391BE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0735AA-A006-4FA7-9C52-C90020CFD797}" type="datetime1">
              <a:rPr lang="pt-PT" smtClean="0"/>
              <a:t>11-10-2012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12158A-733B-4EA6-9280-7699790353E0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D817CF-F3E2-468A-9CCA-ACCFF9832B2C}" type="datetime1">
              <a:rPr lang="pt-PT" smtClean="0"/>
              <a:t>11-10-2012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51CD0D-5946-46D8-8AE6-05F8D772A937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2D2C31-F424-419E-8EB5-03A39212AA88}" type="datetime1">
              <a:rPr lang="pt-PT" smtClean="0"/>
              <a:t>11-10-2012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C926F9-5D1C-460E-87CF-E956619F3569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1BF28E-A0E1-4F37-86DF-B43E2D14C7EF}" type="datetime1">
              <a:rPr lang="pt-PT" smtClean="0"/>
              <a:t>11-10-2012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E96E8D-AF91-4A94-969B-A7B6727F01C0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726A46-7042-4BA2-A7A3-3509010EBB30}" type="datetime1">
              <a:rPr lang="pt-PT" smtClean="0"/>
              <a:t>11-10-2012</a:t>
            </a:fld>
            <a:endParaRPr lang="pt-PT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2AFB46-EABF-499E-A91D-B42CC027024D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44E55D-E060-4587-8C82-B8391DAE5D29}" type="datetime1">
              <a:rPr lang="pt-PT" smtClean="0"/>
              <a:t>11-10-2012</a:t>
            </a:fld>
            <a:endParaRPr lang="pt-PT"/>
          </a:p>
        </p:txBody>
      </p:sp>
      <p:sp>
        <p:nvSpPr>
          <p:cNvPr id="8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9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B55825-5146-46D1-96FB-1AA26381B7B1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F25A2A-3E5A-4128-9FE3-7D9AACED2D72}" type="datetime1">
              <a:rPr lang="pt-PT" smtClean="0"/>
              <a:t>11-10-2012</a:t>
            </a:fld>
            <a:endParaRPr lang="pt-PT"/>
          </a:p>
        </p:txBody>
      </p:sp>
      <p:sp>
        <p:nvSpPr>
          <p:cNvPr id="4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4B884B-7CF0-41BB-B163-EB2D6285FFB5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3FDFC7-F3C4-4385-96FF-4BE12D6C983D}" type="datetime1">
              <a:rPr lang="pt-PT" smtClean="0"/>
              <a:t>11-10-2012</a:t>
            </a:fld>
            <a:endParaRPr lang="pt-PT"/>
          </a:p>
        </p:txBody>
      </p:sp>
      <p:sp>
        <p:nvSpPr>
          <p:cNvPr id="3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4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F1F455-3367-4D5A-B7F7-53AA23C1095A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B5783E-0230-4E5F-B914-710EC73B1205}" type="datetime1">
              <a:rPr lang="pt-PT" smtClean="0"/>
              <a:t>11-10-2012</a:t>
            </a:fld>
            <a:endParaRPr lang="pt-PT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A04360-501B-4705-83D3-F837A736C617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PT" noProof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E1635E-F766-41D8-96FE-BF4E1FBAF81B}" type="datetime1">
              <a:rPr lang="pt-PT" smtClean="0"/>
              <a:t>11-10-2012</a:t>
            </a:fld>
            <a:endParaRPr lang="pt-PT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CB02D6-F1DB-4EFB-9550-14C4EE877814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Marcador de Posição do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PT" smtClean="0"/>
              <a:t>Clique para editar o estilo</a:t>
            </a:r>
          </a:p>
        </p:txBody>
      </p:sp>
      <p:sp>
        <p:nvSpPr>
          <p:cNvPr id="1027" name="Marcador de Posição do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055129B-81D8-4EC3-B288-0C2CAE67F1BE}" type="datetime1">
              <a:rPr lang="pt-PT" smtClean="0"/>
              <a:t>11-10-2012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E0075C6-194F-4A2E-BABF-6F53622554AA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Imagem 13" descr="Parlamento Europe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188640"/>
            <a:ext cx="2512119" cy="1414748"/>
          </a:xfrm>
          <a:prstGeom prst="rect">
            <a:avLst/>
          </a:prstGeom>
        </p:spPr>
      </p:pic>
      <p:pic>
        <p:nvPicPr>
          <p:cNvPr id="15" name="Imagem 14" descr="CCDR Algarve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627784" y="5877272"/>
            <a:ext cx="1067370" cy="643486"/>
          </a:xfrm>
          <a:prstGeom prst="rect">
            <a:avLst/>
          </a:prstGeom>
        </p:spPr>
      </p:pic>
      <p:pic>
        <p:nvPicPr>
          <p:cNvPr id="16" name="Imagem 15" descr="CM Far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148064" y="5544890"/>
            <a:ext cx="1000803" cy="1313110"/>
          </a:xfrm>
          <a:prstGeom prst="rect">
            <a:avLst/>
          </a:prstGeom>
        </p:spPr>
      </p:pic>
      <p:pic>
        <p:nvPicPr>
          <p:cNvPr id="17" name="Imagem 16" descr="Universidade do Algarv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884368" y="5805264"/>
            <a:ext cx="723404" cy="723404"/>
          </a:xfrm>
          <a:prstGeom prst="rect">
            <a:avLst/>
          </a:prstGeom>
        </p:spPr>
      </p:pic>
      <p:grpSp>
        <p:nvGrpSpPr>
          <p:cNvPr id="24" name="Grupo 23"/>
          <p:cNvGrpSpPr/>
          <p:nvPr/>
        </p:nvGrpSpPr>
        <p:grpSpPr>
          <a:xfrm>
            <a:off x="323528" y="5733256"/>
            <a:ext cx="1080120" cy="912297"/>
            <a:chOff x="1115616" y="4077073"/>
            <a:chExt cx="1296144" cy="1200329"/>
          </a:xfrm>
        </p:grpSpPr>
        <p:sp>
          <p:nvSpPr>
            <p:cNvPr id="19" name="CaixaDeTexto 18"/>
            <p:cNvSpPr txBox="1"/>
            <p:nvPr/>
          </p:nvSpPr>
          <p:spPr>
            <a:xfrm>
              <a:off x="1115616" y="4077073"/>
              <a:ext cx="1296144" cy="1200329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</p:spPr>
          <p:txBody>
            <a:bodyPr wrap="square" rtlCol="0">
              <a:spAutoFit/>
            </a:bodyPr>
            <a:lstStyle/>
            <a:p>
              <a:endParaRPr lang="pt-PT" dirty="0" smtClean="0"/>
            </a:p>
            <a:p>
              <a:endParaRPr lang="pt-PT" dirty="0" smtClean="0"/>
            </a:p>
            <a:p>
              <a:endParaRPr lang="pt-PT" dirty="0" smtClean="0"/>
            </a:p>
            <a:p>
              <a:endParaRPr lang="pt-PT" dirty="0"/>
            </a:p>
          </p:txBody>
        </p:sp>
        <p:pic>
          <p:nvPicPr>
            <p:cNvPr id="18" name="Imagem 17" descr="Europe Algarve.png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23120" y="4149080"/>
              <a:ext cx="1012041" cy="943744"/>
            </a:xfrm>
            <a:prstGeom prst="rect">
              <a:avLst/>
            </a:prstGeom>
          </p:spPr>
        </p:pic>
      </p:grpSp>
      <p:sp>
        <p:nvSpPr>
          <p:cNvPr id="25" name="CaixaDeTexto 24"/>
          <p:cNvSpPr txBox="1"/>
          <p:nvPr/>
        </p:nvSpPr>
        <p:spPr>
          <a:xfrm>
            <a:off x="1943200" y="909881"/>
            <a:ext cx="709329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200" b="1" dirty="0" smtClean="0">
                <a:solidFill>
                  <a:schemeClr val="accent1">
                    <a:lumMod val="75000"/>
                  </a:schemeClr>
                </a:solidFill>
              </a:rPr>
              <a:t>FÓRUM DE DISCUSSÃO REGIONAL: ALGARVE</a:t>
            </a:r>
            <a:endParaRPr lang="pt-PT" sz="2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6" name="CaixaDeTexto 25"/>
          <p:cNvSpPr txBox="1"/>
          <p:nvPr/>
        </p:nvSpPr>
        <p:spPr>
          <a:xfrm>
            <a:off x="539552" y="1916832"/>
            <a:ext cx="8136904" cy="1131848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PT" sz="2400" b="1" dirty="0" smtClean="0">
                <a:solidFill>
                  <a:schemeClr val="bg1"/>
                </a:solidFill>
              </a:rPr>
              <a:t>A Estratégia 2020 e a sua implementação a nível regional: inovação e </a:t>
            </a:r>
            <a:r>
              <a:rPr lang="pt-PT" sz="2400" b="1" dirty="0" smtClean="0">
                <a:solidFill>
                  <a:schemeClr val="bg1"/>
                </a:solidFill>
              </a:rPr>
              <a:t>emprego</a:t>
            </a:r>
            <a:endParaRPr lang="pt-PT" sz="2400" dirty="0" smtClean="0">
              <a:solidFill>
                <a:schemeClr val="bg1"/>
              </a:solidFill>
            </a:endParaRPr>
          </a:p>
        </p:txBody>
      </p:sp>
      <p:sp>
        <p:nvSpPr>
          <p:cNvPr id="27" name="CaixaDeTexto 26"/>
          <p:cNvSpPr txBox="1"/>
          <p:nvPr/>
        </p:nvSpPr>
        <p:spPr>
          <a:xfrm>
            <a:off x="5292080" y="4581128"/>
            <a:ext cx="324036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r">
              <a:lnSpc>
                <a:spcPct val="150000"/>
              </a:lnSpc>
              <a:buAutoNum type="alphaUcPeriod"/>
            </a:pPr>
            <a:r>
              <a:rPr lang="pt-PT" i="1" dirty="0" smtClean="0">
                <a:solidFill>
                  <a:schemeClr val="accent1">
                    <a:lumMod val="75000"/>
                  </a:schemeClr>
                </a:solidFill>
              </a:rPr>
              <a:t>Oliveira das </a:t>
            </a:r>
            <a:r>
              <a:rPr lang="pt-PT" i="1" dirty="0" smtClean="0">
                <a:solidFill>
                  <a:schemeClr val="accent1">
                    <a:lumMod val="75000"/>
                  </a:schemeClr>
                </a:solidFill>
              </a:rPr>
              <a:t>Neves, IESE</a:t>
            </a:r>
            <a:endParaRPr lang="pt-PT" i="1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3" name="CaixaDeTexto 12"/>
          <p:cNvSpPr txBox="1"/>
          <p:nvPr/>
        </p:nvSpPr>
        <p:spPr>
          <a:xfrm>
            <a:off x="683568" y="3501008"/>
            <a:ext cx="79928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50000"/>
              </a:lnSpc>
            </a:pPr>
            <a:r>
              <a:rPr lang="pt-PT" b="1" i="1" dirty="0" smtClean="0">
                <a:solidFill>
                  <a:schemeClr val="accent1">
                    <a:lumMod val="75000"/>
                  </a:schemeClr>
                </a:solidFill>
              </a:rPr>
              <a:t>Algarve - Dimensões-problema </a:t>
            </a:r>
            <a:r>
              <a:rPr lang="pt-PT" b="1" i="1" dirty="0" smtClean="0">
                <a:solidFill>
                  <a:schemeClr val="accent1">
                    <a:lumMod val="75000"/>
                  </a:schemeClr>
                </a:solidFill>
              </a:rPr>
              <a:t>e Desafios do Emprego </a:t>
            </a:r>
            <a:r>
              <a:rPr lang="pt-PT" b="1" i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pt-PT" b="1" i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pt-PT" b="1" i="1" dirty="0" smtClean="0">
                <a:solidFill>
                  <a:schemeClr val="accent1">
                    <a:lumMod val="75000"/>
                  </a:schemeClr>
                </a:solidFill>
              </a:rPr>
              <a:t>no horizonte 2014-2020</a:t>
            </a:r>
            <a:endParaRPr lang="pt-PT" b="1" i="1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CaixaDeTexto 6"/>
          <p:cNvSpPr txBox="1">
            <a:spLocks noChangeArrowheads="1"/>
          </p:cNvSpPr>
          <p:nvPr/>
        </p:nvSpPr>
        <p:spPr bwMode="auto">
          <a:xfrm>
            <a:off x="0" y="6488112"/>
            <a:ext cx="9144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PT" i="1" dirty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A. Oliveira das </a:t>
            </a:r>
            <a:r>
              <a:rPr lang="pt-PT" i="1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Neves, IESE</a:t>
            </a:r>
            <a:endParaRPr lang="pt-PT" i="1" dirty="0">
              <a:solidFill>
                <a:schemeClr val="accent1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24686" name="CaixaDeTexto 15"/>
          <p:cNvSpPr txBox="1">
            <a:spLocks noChangeArrowheads="1"/>
          </p:cNvSpPr>
          <p:nvPr/>
        </p:nvSpPr>
        <p:spPr bwMode="auto">
          <a:xfrm>
            <a:off x="3491880" y="5805264"/>
            <a:ext cx="25003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PT" dirty="0">
                <a:latin typeface="Calibri" pitchFamily="34" charset="0"/>
              </a:rPr>
              <a:t>Fonte: IEFP</a:t>
            </a:r>
          </a:p>
        </p:txBody>
      </p:sp>
      <p:pic>
        <p:nvPicPr>
          <p:cNvPr id="14" name="Imagem 13" descr="Parlamento Europeu 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989385" cy="930813"/>
          </a:xfrm>
          <a:prstGeom prst="rect">
            <a:avLst/>
          </a:prstGeom>
        </p:spPr>
      </p:pic>
      <p:sp>
        <p:nvSpPr>
          <p:cNvPr id="15" name="CaixaDeTexto 9"/>
          <p:cNvSpPr txBox="1">
            <a:spLocks noChangeArrowheads="1"/>
          </p:cNvSpPr>
          <p:nvPr/>
        </p:nvSpPr>
        <p:spPr bwMode="auto">
          <a:xfrm>
            <a:off x="467544" y="1772816"/>
            <a:ext cx="8215312" cy="1292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PT" sz="2000" b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Emprego </a:t>
            </a:r>
            <a:r>
              <a:rPr lang="pt-PT" sz="2000" b="1" i="1" dirty="0" err="1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vs</a:t>
            </a:r>
            <a:r>
              <a:rPr lang="pt-PT" sz="2000" b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 Desemprego</a:t>
            </a:r>
            <a:r>
              <a:rPr lang="pt-PT" sz="2400" b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- </a:t>
            </a:r>
            <a:r>
              <a:rPr lang="pt-PT" sz="2000" b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entre Números e Dilemas</a:t>
            </a:r>
          </a:p>
          <a:p>
            <a:pPr algn="ctr"/>
            <a:endParaRPr lang="pt-PT" dirty="0" smtClean="0">
              <a:solidFill>
                <a:schemeClr val="accent1">
                  <a:lumMod val="75000"/>
                </a:schemeClr>
              </a:solidFill>
              <a:latin typeface="Calibri" pitchFamily="34" charset="0"/>
            </a:endParaRPr>
          </a:p>
          <a:p>
            <a:pPr algn="ctr"/>
            <a:r>
              <a:rPr lang="pt-PT" b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Níveis de escolaridade dos desempregados inscritos</a:t>
            </a:r>
            <a:endParaRPr lang="pt-PT" b="1" dirty="0" smtClean="0">
              <a:solidFill>
                <a:schemeClr val="accent1">
                  <a:lumMod val="75000"/>
                </a:schemeClr>
              </a:solidFill>
              <a:latin typeface="Calibri" pitchFamily="34" charset="0"/>
            </a:endParaRPr>
          </a:p>
          <a:p>
            <a:pPr algn="ctr"/>
            <a:r>
              <a:rPr lang="pt-PT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(situação relativa ao mês de Agosto)</a:t>
            </a:r>
            <a:endParaRPr lang="pt-PT" dirty="0">
              <a:solidFill>
                <a:schemeClr val="accent1">
                  <a:lumMod val="75000"/>
                </a:schemeClr>
              </a:solidFill>
              <a:latin typeface="Calibri" pitchFamily="34" charset="0"/>
            </a:endParaRPr>
          </a:p>
        </p:txBody>
      </p:sp>
      <p:sp>
        <p:nvSpPr>
          <p:cNvPr id="16" name="CaixaDeTexto 15"/>
          <p:cNvSpPr txBox="1"/>
          <p:nvPr/>
        </p:nvSpPr>
        <p:spPr>
          <a:xfrm>
            <a:off x="0" y="1196753"/>
            <a:ext cx="9144000" cy="36933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pt-PT" b="1" dirty="0" smtClean="0">
                <a:solidFill>
                  <a:schemeClr val="bg1"/>
                </a:solidFill>
                <a:latin typeface="Calibri" pitchFamily="34" charset="0"/>
              </a:rPr>
              <a:t>1. VISÃO COMPREENSIVA DA PROBLEMÁTICA DO EMPREGO/DESEMPREGO NO ALGARVE</a:t>
            </a:r>
          </a:p>
        </p:txBody>
      </p:sp>
      <p:sp>
        <p:nvSpPr>
          <p:cNvPr id="17" name="Marcador de Posição do Número do Diapositivo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C926F9-5D1C-460E-87CF-E956619F3569}" type="slidenum">
              <a:rPr lang="pt-PT" sz="1600" smtClean="0">
                <a:solidFill>
                  <a:schemeClr val="accent1">
                    <a:lumMod val="50000"/>
                  </a:schemeClr>
                </a:solidFill>
              </a:rPr>
              <a:pPr>
                <a:defRPr/>
              </a:pPr>
              <a:t>10</a:t>
            </a:fld>
            <a:endParaRPr lang="pt-PT" sz="1600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10" name="Tabe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337468433"/>
              </p:ext>
            </p:extLst>
          </p:nvPr>
        </p:nvGraphicFramePr>
        <p:xfrm>
          <a:off x="1979712" y="3140968"/>
          <a:ext cx="5328593" cy="2525310"/>
        </p:xfrm>
        <a:graphic>
          <a:graphicData uri="http://schemas.openxmlformats.org/drawingml/2006/table">
            <a:tbl>
              <a:tblPr/>
              <a:tblGrid>
                <a:gridCol w="1233470"/>
                <a:gridCol w="986775"/>
                <a:gridCol w="1036116"/>
                <a:gridCol w="1036116"/>
                <a:gridCol w="1036116"/>
              </a:tblGrid>
              <a:tr h="294167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PT" sz="1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Algarve</a:t>
                      </a:r>
                      <a:endParaRPr lang="pt-PT" sz="14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PT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Continente</a:t>
                      </a:r>
                      <a:endParaRPr lang="pt-PT" sz="14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PT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294167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PT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2007</a:t>
                      </a:r>
                      <a:endParaRPr lang="pt-PT" sz="1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2012</a:t>
                      </a:r>
                      <a:endParaRPr lang="pt-PT" sz="1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2007</a:t>
                      </a:r>
                      <a:endParaRPr lang="pt-PT" sz="1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2012</a:t>
                      </a:r>
                      <a:endParaRPr lang="pt-PT" sz="1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2757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PT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PT" sz="1400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100,0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PT" sz="1400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100,0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PT" sz="1400" kern="120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100,0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PT" sz="1400" kern="120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100,0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8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latin typeface="Calibri"/>
                          <a:ea typeface="Calibri"/>
                          <a:cs typeface="Calibri"/>
                        </a:rPr>
                        <a:t>&lt; 1º Ciclo E.B.</a:t>
                      </a:r>
                      <a:endParaRPr lang="pt-PT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PT" sz="1400" kern="120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5,9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PT" sz="1400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8,8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PT" sz="1400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5,5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PT" sz="1400" kern="120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4,9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8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latin typeface="Calibri"/>
                          <a:ea typeface="Calibri"/>
                          <a:cs typeface="Calibri"/>
                        </a:rPr>
                        <a:t>1º Ciclo E.B.</a:t>
                      </a:r>
                      <a:endParaRPr lang="pt-PT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PT" sz="1400" kern="120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24,2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PT" sz="1400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21,1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PT" sz="1400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31,8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PT" sz="1400" kern="120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21,8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8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latin typeface="Calibri"/>
                          <a:ea typeface="Calibri"/>
                          <a:cs typeface="Calibri"/>
                        </a:rPr>
                        <a:t>2º Ciclo E.B.</a:t>
                      </a:r>
                      <a:endParaRPr lang="pt-PT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PT" sz="1400" kern="120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15,9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PT" sz="1400" kern="120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15,3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PT" sz="1400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17,9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PT" sz="1400" kern="120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16,6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8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latin typeface="Calibri"/>
                          <a:ea typeface="Calibri"/>
                          <a:cs typeface="Calibri"/>
                        </a:rPr>
                        <a:t>3º Ciclo E.B.</a:t>
                      </a:r>
                      <a:endParaRPr lang="pt-PT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PT" sz="1400" kern="120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21,8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PT" sz="1400" kern="120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21,4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PT" sz="1400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17,7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PT" sz="1400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21,6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8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latin typeface="Calibri"/>
                          <a:ea typeface="Calibri"/>
                          <a:cs typeface="Calibri"/>
                        </a:rPr>
                        <a:t>Secundário</a:t>
                      </a:r>
                      <a:endParaRPr lang="pt-PT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PT" sz="1400" kern="120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21,6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PT" sz="1400" kern="120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22,8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PT" sz="1400" kern="120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16,4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PT" sz="1400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22,5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8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latin typeface="Calibri"/>
                          <a:ea typeface="Calibri"/>
                          <a:cs typeface="Calibri"/>
                        </a:rPr>
                        <a:t>Superior</a:t>
                      </a:r>
                      <a:endParaRPr lang="pt-PT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PT" sz="1400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10,5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PT" sz="1400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10,5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PT" sz="1400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10,6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PT" sz="1400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12,7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2" name="Rectângulo 11"/>
          <p:cNvSpPr/>
          <p:nvPr/>
        </p:nvSpPr>
        <p:spPr>
          <a:xfrm>
            <a:off x="1547664" y="0"/>
            <a:ext cx="7596336" cy="9087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2000" b="1" i="1" dirty="0" smtClean="0">
                <a:solidFill>
                  <a:schemeClr val="accent1">
                    <a:lumMod val="75000"/>
                  </a:schemeClr>
                </a:solidFill>
              </a:rPr>
              <a:t>Algarve - Dimensões-problema </a:t>
            </a:r>
            <a:r>
              <a:rPr lang="pt-PT" sz="2000" b="1" i="1" dirty="0">
                <a:solidFill>
                  <a:schemeClr val="accent1">
                    <a:lumMod val="75000"/>
                  </a:schemeClr>
                </a:solidFill>
              </a:rPr>
              <a:t>e </a:t>
            </a:r>
            <a:r>
              <a:rPr lang="pt-PT" sz="2000" b="1" i="1" dirty="0" smtClean="0">
                <a:solidFill>
                  <a:schemeClr val="accent1">
                    <a:lumMod val="75000"/>
                  </a:schemeClr>
                </a:solidFill>
              </a:rPr>
              <a:t>Desafios do Emprego </a:t>
            </a:r>
            <a:endParaRPr lang="pt-PT" sz="2000" b="1" i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2000" b="1" i="1" dirty="0" smtClean="0">
                <a:solidFill>
                  <a:schemeClr val="accent1">
                    <a:lumMod val="75000"/>
                  </a:schemeClr>
                </a:solidFill>
              </a:rPr>
              <a:t>no </a:t>
            </a:r>
            <a:r>
              <a:rPr lang="pt-PT" sz="2000" b="1" i="1" dirty="0" smtClean="0">
                <a:solidFill>
                  <a:schemeClr val="accent1">
                    <a:lumMod val="75000"/>
                  </a:schemeClr>
                </a:solidFill>
              </a:rPr>
              <a:t>horizonte 2014-2020</a:t>
            </a:r>
            <a:endParaRPr lang="pt-PT" sz="20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CaixaDeTexto 6"/>
          <p:cNvSpPr txBox="1">
            <a:spLocks noChangeArrowheads="1"/>
          </p:cNvSpPr>
          <p:nvPr/>
        </p:nvSpPr>
        <p:spPr bwMode="auto">
          <a:xfrm>
            <a:off x="0" y="6488112"/>
            <a:ext cx="9144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PT" i="1" dirty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A. Oliveira das </a:t>
            </a:r>
            <a:r>
              <a:rPr lang="pt-PT" i="1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Neves, IESE</a:t>
            </a:r>
            <a:endParaRPr lang="pt-PT" i="1" dirty="0">
              <a:solidFill>
                <a:schemeClr val="accent1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13" name="CaixaDeTexto 12"/>
          <p:cNvSpPr txBox="1"/>
          <p:nvPr/>
        </p:nvSpPr>
        <p:spPr>
          <a:xfrm>
            <a:off x="395536" y="2636912"/>
            <a:ext cx="8501063" cy="313932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endParaRPr lang="pt-PT" b="1" dirty="0">
              <a:latin typeface="+mn-lt"/>
            </a:endParaRPr>
          </a:p>
          <a:p>
            <a:pPr marL="365125" indent="-365125" algn="just" fontAlgn="auto">
              <a:spcBef>
                <a:spcPts val="0"/>
              </a:spcBef>
              <a:spcAft>
                <a:spcPts val="1200"/>
              </a:spcAft>
              <a:buClr>
                <a:schemeClr val="accent1">
                  <a:lumMod val="75000"/>
                </a:schemeClr>
              </a:buClr>
              <a:buFont typeface="Wingdings" pitchFamily="2" charset="2"/>
              <a:buChar char="ü"/>
              <a:defRPr/>
            </a:pPr>
            <a:r>
              <a:rPr lang="pt-PT" dirty="0" smtClean="0">
                <a:latin typeface="+mn-lt"/>
              </a:rPr>
              <a:t>Reforço de investigação, do desenvolvimento tecnológico e da inovação </a:t>
            </a:r>
            <a:br>
              <a:rPr lang="pt-PT" dirty="0" smtClean="0">
                <a:latin typeface="+mn-lt"/>
              </a:rPr>
            </a:br>
            <a:r>
              <a:rPr lang="pt-PT" dirty="0" smtClean="0">
                <a:latin typeface="+mn-lt"/>
              </a:rPr>
              <a:t>(</a:t>
            </a:r>
            <a:r>
              <a:rPr lang="pt-PT" i="1" dirty="0" smtClean="0">
                <a:latin typeface="+mn-lt"/>
              </a:rPr>
              <a:t>Objetivo I&amp;D</a:t>
            </a:r>
            <a:r>
              <a:rPr lang="pt-PT" dirty="0" smtClean="0">
                <a:latin typeface="+mn-lt"/>
              </a:rPr>
              <a:t>).</a:t>
            </a:r>
          </a:p>
          <a:p>
            <a:pPr marL="365125" indent="-365125" algn="just" fontAlgn="auto">
              <a:spcBef>
                <a:spcPts val="0"/>
              </a:spcBef>
              <a:spcAft>
                <a:spcPts val="1200"/>
              </a:spcAft>
              <a:buClr>
                <a:schemeClr val="accent1">
                  <a:lumMod val="75000"/>
                </a:schemeClr>
              </a:buClr>
              <a:buFont typeface="Wingdings" pitchFamily="2" charset="2"/>
              <a:buChar char="ü"/>
              <a:defRPr/>
            </a:pPr>
            <a:r>
              <a:rPr lang="pt-PT" dirty="0" smtClean="0">
                <a:latin typeface="+mn-lt"/>
              </a:rPr>
              <a:t>Reforço da competitividade das PME.</a:t>
            </a:r>
          </a:p>
          <a:p>
            <a:pPr marL="365125" indent="-365125" algn="just" fontAlgn="auto">
              <a:spcBef>
                <a:spcPts val="0"/>
              </a:spcBef>
              <a:spcAft>
                <a:spcPts val="1200"/>
              </a:spcAft>
              <a:buClr>
                <a:schemeClr val="accent1">
                  <a:lumMod val="75000"/>
                </a:schemeClr>
              </a:buClr>
              <a:buFont typeface="Wingdings" pitchFamily="2" charset="2"/>
              <a:buChar char="ü"/>
              <a:defRPr/>
            </a:pPr>
            <a:r>
              <a:rPr lang="pt-PT" dirty="0" smtClean="0">
                <a:latin typeface="+mn-lt"/>
              </a:rPr>
              <a:t>Promover o emprego e apoiar a mobilidade laboral (</a:t>
            </a:r>
            <a:r>
              <a:rPr lang="pt-PT" i="1" dirty="0" smtClean="0">
                <a:latin typeface="+mn-lt"/>
              </a:rPr>
              <a:t>Objetivo Emprego</a:t>
            </a:r>
            <a:r>
              <a:rPr lang="pt-PT" dirty="0" smtClean="0">
                <a:latin typeface="+mn-lt"/>
              </a:rPr>
              <a:t>).</a:t>
            </a:r>
          </a:p>
          <a:p>
            <a:pPr marL="365125" indent="-365125" algn="just" fontAlgn="auto">
              <a:spcBef>
                <a:spcPts val="0"/>
              </a:spcBef>
              <a:spcAft>
                <a:spcPts val="1200"/>
              </a:spcAft>
              <a:buClr>
                <a:schemeClr val="accent1">
                  <a:lumMod val="75000"/>
                </a:schemeClr>
              </a:buClr>
              <a:buFont typeface="Wingdings" pitchFamily="2" charset="2"/>
              <a:buChar char="ü"/>
              <a:defRPr/>
            </a:pPr>
            <a:r>
              <a:rPr lang="pt-PT" dirty="0" smtClean="0">
                <a:latin typeface="+mn-lt"/>
              </a:rPr>
              <a:t>Investimento em competências, educação e aprendizagem ao longo da vida </a:t>
            </a:r>
            <a:br>
              <a:rPr lang="pt-PT" dirty="0" smtClean="0">
                <a:latin typeface="+mn-lt"/>
              </a:rPr>
            </a:br>
            <a:r>
              <a:rPr lang="pt-PT" dirty="0" smtClean="0">
                <a:latin typeface="+mn-lt"/>
              </a:rPr>
              <a:t>(</a:t>
            </a:r>
            <a:r>
              <a:rPr lang="pt-PT" i="1" dirty="0" smtClean="0">
                <a:latin typeface="+mn-lt"/>
              </a:rPr>
              <a:t>Objetivo Educação</a:t>
            </a:r>
            <a:r>
              <a:rPr lang="pt-PT" dirty="0" smtClean="0">
                <a:latin typeface="+mn-lt"/>
              </a:rPr>
              <a:t>).</a:t>
            </a:r>
          </a:p>
          <a:p>
            <a:pPr marL="365125" indent="-365125" algn="just" fontAlgn="auto">
              <a:spcBef>
                <a:spcPts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Font typeface="Wingdings" pitchFamily="2" charset="2"/>
              <a:buChar char="ü"/>
              <a:defRPr/>
            </a:pPr>
            <a:r>
              <a:rPr lang="pt-PT" dirty="0" smtClean="0">
                <a:latin typeface="+mn-lt"/>
              </a:rPr>
              <a:t>Promover a inclusão social e combater a pobreza (</a:t>
            </a:r>
            <a:r>
              <a:rPr lang="pt-PT" i="1" dirty="0" smtClean="0">
                <a:latin typeface="+mn-lt"/>
              </a:rPr>
              <a:t>Objetivo Pobreza</a:t>
            </a:r>
            <a:r>
              <a:rPr lang="pt-PT" dirty="0" smtClean="0">
                <a:latin typeface="+mn-lt"/>
              </a:rPr>
              <a:t>).</a:t>
            </a:r>
            <a:endParaRPr lang="pt-PT" dirty="0">
              <a:latin typeface="+mn-lt"/>
            </a:endParaRPr>
          </a:p>
          <a:p>
            <a:pPr algn="just" fontAlgn="auto">
              <a:spcBef>
                <a:spcPts val="0"/>
              </a:spcBef>
              <a:spcAft>
                <a:spcPts val="600"/>
              </a:spcAft>
              <a:buClr>
                <a:srgbClr val="A88000"/>
              </a:buClr>
              <a:defRPr/>
            </a:pPr>
            <a:endParaRPr lang="pt-PT" sz="900" dirty="0">
              <a:latin typeface="+mn-lt"/>
            </a:endParaRPr>
          </a:p>
        </p:txBody>
      </p:sp>
      <p:pic>
        <p:nvPicPr>
          <p:cNvPr id="10" name="Imagem 9" descr="Parlamento Europeu 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989385" cy="930813"/>
          </a:xfrm>
          <a:prstGeom prst="rect">
            <a:avLst/>
          </a:prstGeom>
        </p:spPr>
      </p:pic>
      <p:sp>
        <p:nvSpPr>
          <p:cNvPr id="11" name="CaixaDeTexto 10"/>
          <p:cNvSpPr txBox="1"/>
          <p:nvPr/>
        </p:nvSpPr>
        <p:spPr>
          <a:xfrm>
            <a:off x="971600" y="1844824"/>
            <a:ext cx="720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b="1" cap="small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Objetivos Associados ao ciclo de programação 2014-2020 com interesse para a Inovação e o Emprego</a:t>
            </a:r>
            <a:endParaRPr lang="pt-PT" b="1" cap="small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14" name="CaixaDeTexto 13"/>
          <p:cNvSpPr txBox="1"/>
          <p:nvPr/>
        </p:nvSpPr>
        <p:spPr>
          <a:xfrm>
            <a:off x="0" y="1052736"/>
            <a:ext cx="9144000" cy="36933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pt-PT" b="1" dirty="0" smtClean="0">
                <a:solidFill>
                  <a:schemeClr val="bg1"/>
                </a:solidFill>
                <a:latin typeface="Calibri" pitchFamily="34" charset="0"/>
              </a:rPr>
              <a:t>2. PERSPETIVAS PARA OS FUNDOS ESTRUTURAIS NO CONTEXTO DA ESTRATÉGIA EUROPA 2020</a:t>
            </a:r>
            <a:endParaRPr lang="pt-PT" b="1" dirty="0" smtClean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5" name="Marcador de Posição do Número do Diapositivo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C926F9-5D1C-460E-87CF-E956619F3569}" type="slidenum">
              <a:rPr lang="pt-PT" sz="1600" smtClean="0">
                <a:solidFill>
                  <a:schemeClr val="accent1">
                    <a:lumMod val="50000"/>
                  </a:schemeClr>
                </a:solidFill>
              </a:rPr>
              <a:pPr>
                <a:defRPr/>
              </a:pPr>
              <a:t>11</a:t>
            </a:fld>
            <a:endParaRPr lang="pt-PT" sz="16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6" name="Rectângulo 15"/>
          <p:cNvSpPr/>
          <p:nvPr/>
        </p:nvSpPr>
        <p:spPr>
          <a:xfrm>
            <a:off x="1547664" y="0"/>
            <a:ext cx="7596336" cy="9087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2000" b="1" i="1" dirty="0" smtClean="0">
                <a:solidFill>
                  <a:schemeClr val="accent1">
                    <a:lumMod val="75000"/>
                  </a:schemeClr>
                </a:solidFill>
              </a:rPr>
              <a:t>Algarve - Dimensões-problema </a:t>
            </a:r>
            <a:r>
              <a:rPr lang="pt-PT" sz="2000" b="1" i="1" dirty="0">
                <a:solidFill>
                  <a:schemeClr val="accent1">
                    <a:lumMod val="75000"/>
                  </a:schemeClr>
                </a:solidFill>
              </a:rPr>
              <a:t>e </a:t>
            </a:r>
            <a:r>
              <a:rPr lang="pt-PT" sz="2000" b="1" i="1" dirty="0" smtClean="0">
                <a:solidFill>
                  <a:schemeClr val="accent1">
                    <a:lumMod val="75000"/>
                  </a:schemeClr>
                </a:solidFill>
              </a:rPr>
              <a:t>Desafios do Emprego </a:t>
            </a:r>
            <a:endParaRPr lang="pt-PT" sz="2000" b="1" i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2000" b="1" i="1" dirty="0" smtClean="0">
                <a:solidFill>
                  <a:schemeClr val="accent1">
                    <a:lumMod val="75000"/>
                  </a:schemeClr>
                </a:solidFill>
              </a:rPr>
              <a:t>no </a:t>
            </a:r>
            <a:r>
              <a:rPr lang="pt-PT" sz="2000" b="1" i="1" dirty="0" smtClean="0">
                <a:solidFill>
                  <a:schemeClr val="accent1">
                    <a:lumMod val="75000"/>
                  </a:schemeClr>
                </a:solidFill>
              </a:rPr>
              <a:t>horizonte 2014-2020</a:t>
            </a:r>
            <a:endParaRPr lang="pt-PT" sz="20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CaixaDeTexto 6"/>
          <p:cNvSpPr txBox="1">
            <a:spLocks noChangeArrowheads="1"/>
          </p:cNvSpPr>
          <p:nvPr/>
        </p:nvSpPr>
        <p:spPr bwMode="auto">
          <a:xfrm>
            <a:off x="0" y="6488112"/>
            <a:ext cx="9144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PT" i="1" dirty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A. Oliveira das </a:t>
            </a:r>
            <a:r>
              <a:rPr lang="pt-PT" i="1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Neves, IESE</a:t>
            </a:r>
            <a:endParaRPr lang="pt-PT" i="1" dirty="0">
              <a:solidFill>
                <a:schemeClr val="accent1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13" name="CaixaDeTexto 12"/>
          <p:cNvSpPr txBox="1"/>
          <p:nvPr/>
        </p:nvSpPr>
        <p:spPr>
          <a:xfrm>
            <a:off x="323528" y="2924944"/>
            <a:ext cx="8501063" cy="292387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endParaRPr lang="pt-PT" b="1" dirty="0">
              <a:latin typeface="+mn-lt"/>
            </a:endParaRPr>
          </a:p>
          <a:p>
            <a:pPr marL="365125" indent="-365125" algn="just" fontAlgn="auto">
              <a:spcBef>
                <a:spcPts val="0"/>
              </a:spcBef>
              <a:spcAft>
                <a:spcPts val="1200"/>
              </a:spcAft>
              <a:buClr>
                <a:schemeClr val="accent1">
                  <a:lumMod val="75000"/>
                </a:schemeClr>
              </a:buClr>
              <a:buFont typeface="Wingdings" pitchFamily="2" charset="2"/>
              <a:buChar char="ü"/>
              <a:defRPr/>
            </a:pPr>
            <a:r>
              <a:rPr lang="pt-PT" dirty="0" smtClean="0">
                <a:latin typeface="+mn-lt"/>
              </a:rPr>
              <a:t>O acesso ao emprego para </a:t>
            </a:r>
            <a:r>
              <a:rPr lang="pt-PT" dirty="0" smtClean="0">
                <a:latin typeface="+mn-lt"/>
              </a:rPr>
              <a:t>os candidatos </a:t>
            </a:r>
            <a:r>
              <a:rPr lang="pt-PT" dirty="0" smtClean="0">
                <a:latin typeface="+mn-lt"/>
              </a:rPr>
              <a:t>a emprego e os </a:t>
            </a:r>
            <a:r>
              <a:rPr lang="pt-PT" dirty="0" smtClean="0">
                <a:latin typeface="+mn-lt"/>
              </a:rPr>
              <a:t>inativos, incluindo </a:t>
            </a:r>
            <a:r>
              <a:rPr lang="pt-PT" dirty="0" smtClean="0">
                <a:latin typeface="+mn-lt"/>
              </a:rPr>
              <a:t>iniciativas locais de emprego </a:t>
            </a:r>
            <a:r>
              <a:rPr lang="pt-PT" dirty="0" smtClean="0">
                <a:latin typeface="+mn-lt"/>
              </a:rPr>
              <a:t>e apoio </a:t>
            </a:r>
            <a:r>
              <a:rPr lang="pt-PT" dirty="0" smtClean="0">
                <a:latin typeface="+mn-lt"/>
              </a:rPr>
              <a:t>à mobilidade dos </a:t>
            </a:r>
            <a:r>
              <a:rPr lang="pt-PT" dirty="0" smtClean="0">
                <a:latin typeface="+mn-lt"/>
              </a:rPr>
              <a:t>trabalhadores</a:t>
            </a:r>
          </a:p>
          <a:p>
            <a:pPr marL="365125" indent="-365125" algn="just" fontAlgn="auto">
              <a:spcBef>
                <a:spcPts val="0"/>
              </a:spcBef>
              <a:spcAft>
                <a:spcPts val="1200"/>
              </a:spcAft>
              <a:buClr>
                <a:schemeClr val="accent1">
                  <a:lumMod val="75000"/>
                </a:schemeClr>
              </a:buClr>
              <a:buFont typeface="Wingdings" pitchFamily="2" charset="2"/>
              <a:buChar char="ü"/>
              <a:defRPr/>
            </a:pPr>
            <a:r>
              <a:rPr lang="pt-PT" dirty="0" smtClean="0">
                <a:latin typeface="+mn-lt"/>
              </a:rPr>
              <a:t>Emprego por conta </a:t>
            </a:r>
            <a:r>
              <a:rPr lang="pt-PT" dirty="0" smtClean="0">
                <a:latin typeface="+mn-lt"/>
              </a:rPr>
              <a:t>própria, empreendedorismo </a:t>
            </a:r>
            <a:r>
              <a:rPr lang="pt-PT" dirty="0" smtClean="0">
                <a:latin typeface="+mn-lt"/>
              </a:rPr>
              <a:t>e criação </a:t>
            </a:r>
            <a:r>
              <a:rPr lang="pt-PT" dirty="0" smtClean="0">
                <a:latin typeface="+mn-lt"/>
              </a:rPr>
              <a:t>de empresas</a:t>
            </a:r>
          </a:p>
          <a:p>
            <a:pPr marL="365125" indent="-365125" algn="just" fontAlgn="auto">
              <a:spcBef>
                <a:spcPts val="0"/>
              </a:spcBef>
              <a:spcAft>
                <a:spcPts val="1200"/>
              </a:spcAft>
              <a:buClr>
                <a:schemeClr val="accent1">
                  <a:lumMod val="75000"/>
                </a:schemeClr>
              </a:buClr>
              <a:buFont typeface="Wingdings" pitchFamily="2" charset="2"/>
              <a:buChar char="ü"/>
              <a:defRPr/>
            </a:pPr>
            <a:r>
              <a:rPr lang="pt-PT" dirty="0" smtClean="0">
                <a:latin typeface="+mn-lt"/>
              </a:rPr>
              <a:t>Modernização e reforço das instituições do mercado de trabalho, incluindo ações destinadas a reforçar a mobilidade laboral </a:t>
            </a:r>
            <a:r>
              <a:rPr lang="pt-PT" dirty="0" smtClean="0">
                <a:latin typeface="+mn-lt"/>
              </a:rPr>
              <a:t>transfronteiras</a:t>
            </a:r>
          </a:p>
          <a:p>
            <a:pPr marL="365125" indent="-365125" algn="just" fontAlgn="auto">
              <a:spcBef>
                <a:spcPts val="0"/>
              </a:spcBef>
              <a:spcAft>
                <a:spcPts val="1200"/>
              </a:spcAft>
              <a:buClr>
                <a:schemeClr val="accent1">
                  <a:lumMod val="75000"/>
                </a:schemeClr>
              </a:buClr>
              <a:buFont typeface="Wingdings" pitchFamily="2" charset="2"/>
              <a:buChar char="ü"/>
              <a:defRPr/>
            </a:pPr>
            <a:r>
              <a:rPr lang="pt-PT" dirty="0" smtClean="0">
                <a:latin typeface="+mn-lt"/>
              </a:rPr>
              <a:t>Envelhecimento ativo e </a:t>
            </a:r>
            <a:r>
              <a:rPr lang="pt-PT" dirty="0" smtClean="0">
                <a:latin typeface="+mn-lt"/>
              </a:rPr>
              <a:t>saudável</a:t>
            </a:r>
          </a:p>
          <a:p>
            <a:pPr marL="365125" indent="-365125" algn="just" fontAlgn="auto">
              <a:spcBef>
                <a:spcPts val="0"/>
              </a:spcBef>
              <a:spcAft>
                <a:spcPts val="1200"/>
              </a:spcAft>
              <a:buClr>
                <a:schemeClr val="accent1">
                  <a:lumMod val="75000"/>
                </a:schemeClr>
              </a:buClr>
              <a:buFont typeface="Wingdings" pitchFamily="2" charset="2"/>
              <a:buChar char="ü"/>
              <a:defRPr/>
            </a:pPr>
            <a:r>
              <a:rPr lang="pt-PT" dirty="0" smtClean="0">
                <a:latin typeface="+mn-lt"/>
              </a:rPr>
              <a:t>Adaptação dos trabalhadores, das empresas e dos empresários à </a:t>
            </a:r>
            <a:r>
              <a:rPr lang="pt-PT" dirty="0" smtClean="0">
                <a:latin typeface="+mn-lt"/>
              </a:rPr>
              <a:t>mudança.</a:t>
            </a:r>
            <a:endParaRPr lang="pt-PT" dirty="0" smtClean="0">
              <a:latin typeface="+mn-lt"/>
            </a:endParaRPr>
          </a:p>
        </p:txBody>
      </p:sp>
      <p:pic>
        <p:nvPicPr>
          <p:cNvPr id="10" name="Imagem 9" descr="Parlamento Europeu 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989385" cy="930813"/>
          </a:xfrm>
          <a:prstGeom prst="rect">
            <a:avLst/>
          </a:prstGeom>
        </p:spPr>
      </p:pic>
      <p:sp>
        <p:nvSpPr>
          <p:cNvPr id="11" name="CaixaDeTexto 10"/>
          <p:cNvSpPr txBox="1"/>
          <p:nvPr/>
        </p:nvSpPr>
        <p:spPr>
          <a:xfrm>
            <a:off x="827584" y="1628800"/>
            <a:ext cx="72008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pt-PT" sz="800" b="1" cap="small" dirty="0" smtClean="0">
              <a:latin typeface="+mn-lt"/>
            </a:endParaRPr>
          </a:p>
          <a:p>
            <a:pPr algn="ctr"/>
            <a:r>
              <a:rPr lang="pt-PT" sz="2000" b="1" cap="small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Objetivos Associados ao ciclo de programação 2014-2020 com interesse para a Inovação e o Emprego</a:t>
            </a:r>
          </a:p>
          <a:p>
            <a:pPr algn="ctr"/>
            <a:endParaRPr lang="pt-PT" sz="2000" b="1" cap="small" dirty="0" smtClean="0">
              <a:solidFill>
                <a:schemeClr val="accent1">
                  <a:lumMod val="75000"/>
                </a:schemeClr>
              </a:solidFill>
              <a:latin typeface="+mn-lt"/>
            </a:endParaRPr>
          </a:p>
          <a:p>
            <a:pPr algn="ctr"/>
            <a:r>
              <a:rPr lang="pt-PT" sz="2000" cap="small" dirty="0" smtClean="0">
                <a:latin typeface="+mn-lt"/>
              </a:rPr>
              <a:t>[Objetivo Emprego – condições </a:t>
            </a:r>
            <a:r>
              <a:rPr lang="pt-PT" sz="2000" i="1" cap="small" dirty="0" err="1" smtClean="0">
                <a:latin typeface="+mn-lt"/>
              </a:rPr>
              <a:t>ex-ante</a:t>
            </a:r>
            <a:r>
              <a:rPr lang="pt-PT" sz="2000" cap="small" dirty="0" smtClean="0">
                <a:latin typeface="+mn-lt"/>
              </a:rPr>
              <a:t>]</a:t>
            </a:r>
            <a:endParaRPr lang="pt-PT" sz="2000" cap="small" dirty="0">
              <a:latin typeface="+mn-lt"/>
            </a:endParaRPr>
          </a:p>
        </p:txBody>
      </p:sp>
      <p:sp>
        <p:nvSpPr>
          <p:cNvPr id="15" name="Marcador de Posição do Número do Diapositivo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C926F9-5D1C-460E-87CF-E956619F3569}" type="slidenum">
              <a:rPr lang="pt-PT" sz="1600" smtClean="0">
                <a:solidFill>
                  <a:schemeClr val="accent1">
                    <a:lumMod val="50000"/>
                  </a:schemeClr>
                </a:solidFill>
              </a:rPr>
              <a:pPr>
                <a:defRPr/>
              </a:pPr>
              <a:t>12</a:t>
            </a:fld>
            <a:endParaRPr lang="pt-PT" sz="16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2" name="Rectângulo 11"/>
          <p:cNvSpPr/>
          <p:nvPr/>
        </p:nvSpPr>
        <p:spPr>
          <a:xfrm>
            <a:off x="1547664" y="0"/>
            <a:ext cx="7596336" cy="9087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2000" b="1" i="1" dirty="0" smtClean="0">
                <a:solidFill>
                  <a:schemeClr val="accent1">
                    <a:lumMod val="75000"/>
                  </a:schemeClr>
                </a:solidFill>
              </a:rPr>
              <a:t>Algarve - Dimensões-problema </a:t>
            </a:r>
            <a:r>
              <a:rPr lang="pt-PT" sz="2000" b="1" i="1" dirty="0">
                <a:solidFill>
                  <a:schemeClr val="accent1">
                    <a:lumMod val="75000"/>
                  </a:schemeClr>
                </a:solidFill>
              </a:rPr>
              <a:t>e </a:t>
            </a:r>
            <a:r>
              <a:rPr lang="pt-PT" sz="2000" b="1" i="1" dirty="0" smtClean="0">
                <a:solidFill>
                  <a:schemeClr val="accent1">
                    <a:lumMod val="75000"/>
                  </a:schemeClr>
                </a:solidFill>
              </a:rPr>
              <a:t>Desafios do Emprego </a:t>
            </a:r>
            <a:endParaRPr lang="pt-PT" sz="2000" b="1" i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2000" b="1" i="1" dirty="0" smtClean="0">
                <a:solidFill>
                  <a:schemeClr val="accent1">
                    <a:lumMod val="75000"/>
                  </a:schemeClr>
                </a:solidFill>
              </a:rPr>
              <a:t>no </a:t>
            </a:r>
            <a:r>
              <a:rPr lang="pt-PT" sz="2000" b="1" i="1" dirty="0" smtClean="0">
                <a:solidFill>
                  <a:schemeClr val="accent1">
                    <a:lumMod val="75000"/>
                  </a:schemeClr>
                </a:solidFill>
              </a:rPr>
              <a:t>horizonte 2014-2020</a:t>
            </a:r>
            <a:endParaRPr lang="pt-PT" sz="20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6" name="CaixaDeTexto 15"/>
          <p:cNvSpPr txBox="1"/>
          <p:nvPr/>
        </p:nvSpPr>
        <p:spPr>
          <a:xfrm>
            <a:off x="0" y="1052736"/>
            <a:ext cx="9144000" cy="36933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pt-PT" b="1" dirty="0" smtClean="0">
                <a:solidFill>
                  <a:schemeClr val="bg1"/>
                </a:solidFill>
                <a:latin typeface="Calibri" pitchFamily="34" charset="0"/>
              </a:rPr>
              <a:t>2. PERSPETIVAS PARA OS FUNDOS ESTRUTURAIS NO CONTEXTO DA ESTRATÉGIA EUROPA 2020</a:t>
            </a:r>
            <a:endParaRPr lang="pt-PT" b="1" dirty="0" smtClean="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CaixaDeTexto 6"/>
          <p:cNvSpPr txBox="1">
            <a:spLocks noChangeArrowheads="1"/>
          </p:cNvSpPr>
          <p:nvPr/>
        </p:nvSpPr>
        <p:spPr bwMode="auto">
          <a:xfrm>
            <a:off x="0" y="6488112"/>
            <a:ext cx="9144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PT" i="1" dirty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A. Oliveira das </a:t>
            </a:r>
            <a:r>
              <a:rPr lang="pt-PT" i="1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Neves, IESE</a:t>
            </a:r>
            <a:endParaRPr lang="pt-PT" i="1" dirty="0">
              <a:solidFill>
                <a:schemeClr val="accent1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13" name="CaixaDeTexto 12"/>
          <p:cNvSpPr txBox="1"/>
          <p:nvPr/>
        </p:nvSpPr>
        <p:spPr>
          <a:xfrm>
            <a:off x="179512" y="2996952"/>
            <a:ext cx="8640960" cy="32470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74638" indent="-274638" algn="just"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10000"/>
              <a:buFont typeface="Wingdings" pitchFamily="2" charset="2"/>
              <a:buChar char="ü"/>
            </a:pPr>
            <a:r>
              <a:rPr lang="pt-PT" dirty="0" smtClean="0">
                <a:latin typeface="+mn-lt"/>
              </a:rPr>
              <a:t>Os serviços de emprego estão habilitados a realizar e desenvolvem as </a:t>
            </a:r>
            <a:r>
              <a:rPr lang="pt-PT" dirty="0" smtClean="0">
                <a:latin typeface="+mn-lt"/>
              </a:rPr>
              <a:t>atividades seguintes</a:t>
            </a:r>
            <a:r>
              <a:rPr lang="pt-PT" dirty="0" smtClean="0">
                <a:latin typeface="+mn-lt"/>
              </a:rPr>
              <a:t>:</a:t>
            </a:r>
          </a:p>
          <a:p>
            <a:pPr marL="365125" indent="-182563" algn="just"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10000"/>
              <a:buFont typeface="Century Gothic" pitchFamily="34" charset="0"/>
              <a:buChar char="•"/>
            </a:pPr>
            <a:r>
              <a:rPr lang="pt-PT" dirty="0" smtClean="0">
                <a:latin typeface="+mn-lt"/>
              </a:rPr>
              <a:t>serviços </a:t>
            </a:r>
            <a:r>
              <a:rPr lang="pt-PT" dirty="0" smtClean="0">
                <a:latin typeface="+mn-lt"/>
              </a:rPr>
              <a:t>personalizados e aplicação de medidas precoces ativas e preventivas </a:t>
            </a:r>
            <a:r>
              <a:rPr lang="pt-PT" dirty="0" smtClean="0">
                <a:latin typeface="+mn-lt"/>
              </a:rPr>
              <a:t>no domínio </a:t>
            </a:r>
            <a:r>
              <a:rPr lang="pt-PT" dirty="0" smtClean="0">
                <a:latin typeface="+mn-lt"/>
              </a:rPr>
              <a:t>do mercado de trabalho, que estão abertas a todos os que </a:t>
            </a:r>
            <a:r>
              <a:rPr lang="pt-PT" dirty="0" smtClean="0">
                <a:latin typeface="+mn-lt"/>
              </a:rPr>
              <a:t>procuram emprego</a:t>
            </a:r>
            <a:r>
              <a:rPr lang="pt-PT" dirty="0" smtClean="0">
                <a:latin typeface="+mn-lt"/>
              </a:rPr>
              <a:t>;</a:t>
            </a:r>
          </a:p>
          <a:p>
            <a:pPr marL="365125" indent="-182563" algn="just"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10000"/>
              <a:buFont typeface="Century Gothic" pitchFamily="34" charset="0"/>
              <a:buChar char="•"/>
            </a:pPr>
            <a:r>
              <a:rPr lang="pt-PT" dirty="0" smtClean="0">
                <a:latin typeface="+mn-lt"/>
              </a:rPr>
              <a:t>antecipar </a:t>
            </a:r>
            <a:r>
              <a:rPr lang="pt-PT" dirty="0" smtClean="0">
                <a:latin typeface="+mn-lt"/>
              </a:rPr>
              <a:t>e aconselhar sobre as oportunidades de emprego criadas no longo </a:t>
            </a:r>
            <a:r>
              <a:rPr lang="pt-PT" dirty="0" smtClean="0">
                <a:latin typeface="+mn-lt"/>
              </a:rPr>
              <a:t>prazo graças </a:t>
            </a:r>
            <a:r>
              <a:rPr lang="pt-PT" dirty="0" smtClean="0">
                <a:latin typeface="+mn-lt"/>
              </a:rPr>
              <a:t>às mudanças estruturais do mercado de trabalho, tais como a </a:t>
            </a:r>
            <a:r>
              <a:rPr lang="pt-PT" dirty="0" smtClean="0">
                <a:latin typeface="+mn-lt"/>
              </a:rPr>
              <a:t>transição para </a:t>
            </a:r>
            <a:r>
              <a:rPr lang="pt-PT" dirty="0" smtClean="0">
                <a:latin typeface="+mn-lt"/>
              </a:rPr>
              <a:t>uma economia de baixo carbono;</a:t>
            </a:r>
          </a:p>
          <a:p>
            <a:pPr marL="365125" indent="-182563" algn="just">
              <a:spcAft>
                <a:spcPts val="1200"/>
              </a:spcAft>
              <a:buClr>
                <a:schemeClr val="accent1">
                  <a:lumMod val="75000"/>
                </a:schemeClr>
              </a:buClr>
              <a:buSzPct val="110000"/>
              <a:buFont typeface="Century Gothic" pitchFamily="34" charset="0"/>
              <a:buChar char="•"/>
            </a:pPr>
            <a:r>
              <a:rPr lang="pt-PT" dirty="0" smtClean="0">
                <a:latin typeface="+mn-lt"/>
              </a:rPr>
              <a:t>prestar </a:t>
            </a:r>
            <a:r>
              <a:rPr lang="pt-PT" dirty="0" smtClean="0">
                <a:latin typeface="+mn-lt"/>
              </a:rPr>
              <a:t>informação transparente e sistemática sobre a criação de novos </a:t>
            </a:r>
            <a:r>
              <a:rPr lang="pt-PT" dirty="0" smtClean="0">
                <a:latin typeface="+mn-lt"/>
              </a:rPr>
              <a:t>empregos.</a:t>
            </a:r>
          </a:p>
          <a:p>
            <a:pPr marL="274638" indent="-274638" algn="just"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10000"/>
              <a:buFont typeface="Wingdings" pitchFamily="2" charset="2"/>
              <a:buChar char="ü"/>
            </a:pPr>
            <a:r>
              <a:rPr lang="pt-PT" dirty="0" smtClean="0">
                <a:latin typeface="+mn-lt"/>
              </a:rPr>
              <a:t>Os serviços de emprego criaram redes com os empregadores e institutos de educação.</a:t>
            </a:r>
            <a:endParaRPr lang="pt-PT" dirty="0">
              <a:latin typeface="+mn-lt"/>
            </a:endParaRPr>
          </a:p>
        </p:txBody>
      </p:sp>
      <p:pic>
        <p:nvPicPr>
          <p:cNvPr id="10" name="Imagem 9" descr="Parlamento Europeu 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989385" cy="930813"/>
          </a:xfrm>
          <a:prstGeom prst="rect">
            <a:avLst/>
          </a:prstGeom>
        </p:spPr>
      </p:pic>
      <p:sp>
        <p:nvSpPr>
          <p:cNvPr id="15" name="Marcador de Posição do Número do Diapositivo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C926F9-5D1C-460E-87CF-E956619F3569}" type="slidenum">
              <a:rPr lang="pt-PT" sz="1600" smtClean="0">
                <a:solidFill>
                  <a:schemeClr val="accent1">
                    <a:lumMod val="50000"/>
                  </a:schemeClr>
                </a:solidFill>
              </a:rPr>
              <a:pPr>
                <a:defRPr/>
              </a:pPr>
              <a:t>13</a:t>
            </a:fld>
            <a:endParaRPr lang="pt-PT" sz="16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2" name="Rectângulo 11"/>
          <p:cNvSpPr/>
          <p:nvPr/>
        </p:nvSpPr>
        <p:spPr>
          <a:xfrm>
            <a:off x="1547664" y="0"/>
            <a:ext cx="7596336" cy="9087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2000" b="1" i="1" dirty="0" smtClean="0">
                <a:solidFill>
                  <a:schemeClr val="accent1">
                    <a:lumMod val="75000"/>
                  </a:schemeClr>
                </a:solidFill>
              </a:rPr>
              <a:t>Algarve - Dimensões-problema </a:t>
            </a:r>
            <a:r>
              <a:rPr lang="pt-PT" sz="2000" b="1" i="1" dirty="0">
                <a:solidFill>
                  <a:schemeClr val="accent1">
                    <a:lumMod val="75000"/>
                  </a:schemeClr>
                </a:solidFill>
              </a:rPr>
              <a:t>e </a:t>
            </a:r>
            <a:r>
              <a:rPr lang="pt-PT" sz="2000" b="1" i="1" dirty="0" smtClean="0">
                <a:solidFill>
                  <a:schemeClr val="accent1">
                    <a:lumMod val="75000"/>
                  </a:schemeClr>
                </a:solidFill>
              </a:rPr>
              <a:t>Desafios do Emprego </a:t>
            </a:r>
            <a:endParaRPr lang="pt-PT" sz="2000" b="1" i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2000" b="1" i="1" dirty="0" smtClean="0">
                <a:solidFill>
                  <a:schemeClr val="accent1">
                    <a:lumMod val="75000"/>
                  </a:schemeClr>
                </a:solidFill>
              </a:rPr>
              <a:t>no </a:t>
            </a:r>
            <a:r>
              <a:rPr lang="pt-PT" sz="2000" b="1" i="1" dirty="0" smtClean="0">
                <a:solidFill>
                  <a:schemeClr val="accent1">
                    <a:lumMod val="75000"/>
                  </a:schemeClr>
                </a:solidFill>
              </a:rPr>
              <a:t>horizonte 2014-2020</a:t>
            </a:r>
            <a:endParaRPr lang="pt-PT" sz="20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6" name="CaixaDeTexto 15"/>
          <p:cNvSpPr txBox="1"/>
          <p:nvPr/>
        </p:nvSpPr>
        <p:spPr>
          <a:xfrm>
            <a:off x="0" y="1052736"/>
            <a:ext cx="9144000" cy="36933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pt-PT" b="1" dirty="0" smtClean="0">
                <a:solidFill>
                  <a:schemeClr val="bg1"/>
                </a:solidFill>
                <a:latin typeface="Calibri" pitchFamily="34" charset="0"/>
              </a:rPr>
              <a:t>2. PERSPETIVAS PARA OS FUNDOS ESTRUTURAIS NO CONTEXTO DA ESTRATÉGIA EUROPA 2020</a:t>
            </a:r>
            <a:endParaRPr lang="pt-PT" b="1" dirty="0" smtClean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7" name="CaixaDeTexto 16"/>
          <p:cNvSpPr txBox="1"/>
          <p:nvPr/>
        </p:nvSpPr>
        <p:spPr>
          <a:xfrm>
            <a:off x="827584" y="1484784"/>
            <a:ext cx="72008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pt-PT" sz="800" b="1" cap="small" dirty="0" smtClean="0">
              <a:latin typeface="+mn-lt"/>
            </a:endParaRPr>
          </a:p>
          <a:p>
            <a:pPr algn="ctr"/>
            <a:r>
              <a:rPr lang="pt-PT" sz="2000" b="1" cap="small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Objetivos Associados ao ciclo de programação 2014-2020 com interesse para a Inovação e o Emprego</a:t>
            </a:r>
          </a:p>
          <a:p>
            <a:pPr algn="ctr"/>
            <a:endParaRPr lang="pt-PT" sz="2000" b="1" cap="small" dirty="0" smtClean="0">
              <a:solidFill>
                <a:schemeClr val="accent1">
                  <a:lumMod val="75000"/>
                </a:schemeClr>
              </a:solidFill>
              <a:latin typeface="+mn-lt"/>
            </a:endParaRPr>
          </a:p>
          <a:p>
            <a:pPr algn="ctr"/>
            <a:r>
              <a:rPr lang="pt-PT" sz="2000" cap="small" dirty="0" smtClean="0">
                <a:latin typeface="+mn-lt"/>
              </a:rPr>
              <a:t>[Objetivo Emprego – Critérios de Cumprimento]</a:t>
            </a:r>
            <a:endParaRPr lang="pt-PT" sz="2000" cap="small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CaixaDeTexto 6"/>
          <p:cNvSpPr txBox="1">
            <a:spLocks noChangeArrowheads="1"/>
          </p:cNvSpPr>
          <p:nvPr/>
        </p:nvSpPr>
        <p:spPr bwMode="auto">
          <a:xfrm>
            <a:off x="0" y="6453336"/>
            <a:ext cx="9144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PT" i="1" dirty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A. Oliveira das </a:t>
            </a:r>
            <a:r>
              <a:rPr lang="pt-PT" i="1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Neves, IESE</a:t>
            </a:r>
            <a:endParaRPr lang="pt-PT" i="1" dirty="0">
              <a:solidFill>
                <a:schemeClr val="accent1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13" name="CaixaDeTexto 12"/>
          <p:cNvSpPr txBox="1"/>
          <p:nvPr/>
        </p:nvSpPr>
        <p:spPr>
          <a:xfrm>
            <a:off x="251520" y="2852936"/>
            <a:ext cx="8640960" cy="27084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65125" indent="-182563" algn="just">
              <a:lnSpc>
                <a:spcPct val="150000"/>
              </a:lnSpc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10000"/>
              <a:buFont typeface="Wingdings" pitchFamily="2" charset="2"/>
              <a:buChar char="ü"/>
            </a:pPr>
            <a:r>
              <a:rPr lang="pt-PT" sz="2000" dirty="0" smtClean="0">
                <a:latin typeface="+mn-lt"/>
              </a:rPr>
              <a:t>Melhorar </a:t>
            </a:r>
            <a:r>
              <a:rPr lang="pt-PT" sz="2000" dirty="0" smtClean="0">
                <a:latin typeface="+mn-lt"/>
              </a:rPr>
              <a:t>as O</a:t>
            </a:r>
            <a:r>
              <a:rPr lang="pt-PT" sz="2000" dirty="0" smtClean="0">
                <a:latin typeface="+mn-lt"/>
              </a:rPr>
              <a:t>portunidades </a:t>
            </a:r>
            <a:r>
              <a:rPr lang="pt-PT" sz="2000" dirty="0" smtClean="0">
                <a:latin typeface="+mn-lt"/>
              </a:rPr>
              <a:t>de </a:t>
            </a:r>
            <a:r>
              <a:rPr lang="pt-PT" sz="2000" dirty="0" smtClean="0">
                <a:latin typeface="+mn-lt"/>
              </a:rPr>
              <a:t>Emprego</a:t>
            </a:r>
          </a:p>
          <a:p>
            <a:pPr marL="365125" indent="-182563" algn="just">
              <a:lnSpc>
                <a:spcPct val="150000"/>
              </a:lnSpc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10000"/>
              <a:buFont typeface="Wingdings" pitchFamily="2" charset="2"/>
              <a:buChar char="ü"/>
            </a:pPr>
            <a:r>
              <a:rPr lang="pt-PT" sz="2000" dirty="0" smtClean="0">
                <a:latin typeface="+mn-lt"/>
              </a:rPr>
              <a:t>P</a:t>
            </a:r>
            <a:r>
              <a:rPr lang="pt-PT" sz="2000" dirty="0" smtClean="0">
                <a:latin typeface="+mn-lt"/>
              </a:rPr>
              <a:t>romover </a:t>
            </a:r>
            <a:r>
              <a:rPr lang="pt-PT" sz="2000" dirty="0" smtClean="0">
                <a:latin typeface="+mn-lt"/>
              </a:rPr>
              <a:t>a </a:t>
            </a:r>
            <a:r>
              <a:rPr lang="pt-PT" sz="2000" dirty="0" smtClean="0">
                <a:latin typeface="+mn-lt"/>
              </a:rPr>
              <a:t>Educação </a:t>
            </a:r>
            <a:r>
              <a:rPr lang="pt-PT" sz="2000" dirty="0" smtClean="0">
                <a:latin typeface="+mn-lt"/>
              </a:rPr>
              <a:t>e a </a:t>
            </a:r>
            <a:r>
              <a:rPr lang="pt-PT" sz="2000" dirty="0" smtClean="0">
                <a:latin typeface="+mn-lt"/>
              </a:rPr>
              <a:t>Aprendizagem </a:t>
            </a:r>
            <a:r>
              <a:rPr lang="pt-PT" sz="2000" dirty="0" smtClean="0">
                <a:latin typeface="+mn-lt"/>
              </a:rPr>
              <a:t>ao </a:t>
            </a:r>
            <a:r>
              <a:rPr lang="pt-PT" sz="2000" dirty="0" smtClean="0">
                <a:latin typeface="+mn-lt"/>
              </a:rPr>
              <a:t>Longo </a:t>
            </a:r>
            <a:r>
              <a:rPr lang="pt-PT" sz="2000" dirty="0" smtClean="0">
                <a:latin typeface="+mn-lt"/>
              </a:rPr>
              <a:t>da </a:t>
            </a:r>
            <a:r>
              <a:rPr lang="pt-PT" sz="2000" dirty="0" smtClean="0">
                <a:latin typeface="+mn-lt"/>
              </a:rPr>
              <a:t>Vida</a:t>
            </a:r>
          </a:p>
          <a:p>
            <a:pPr marL="365125" indent="-182563" algn="just">
              <a:lnSpc>
                <a:spcPct val="150000"/>
              </a:lnSpc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10000"/>
              <a:buFont typeface="Wingdings" pitchFamily="2" charset="2"/>
              <a:buChar char="ü"/>
            </a:pPr>
            <a:r>
              <a:rPr lang="pt-PT" sz="2000" dirty="0" smtClean="0">
                <a:latin typeface="+mn-lt"/>
              </a:rPr>
              <a:t>R</a:t>
            </a:r>
            <a:r>
              <a:rPr lang="pt-PT" sz="2000" dirty="0" smtClean="0">
                <a:latin typeface="+mn-lt"/>
              </a:rPr>
              <a:t>eforçar </a:t>
            </a:r>
            <a:r>
              <a:rPr lang="pt-PT" sz="2000" dirty="0" smtClean="0">
                <a:latin typeface="+mn-lt"/>
              </a:rPr>
              <a:t>a </a:t>
            </a:r>
            <a:r>
              <a:rPr lang="pt-PT" sz="2000" dirty="0" smtClean="0">
                <a:latin typeface="+mn-lt"/>
              </a:rPr>
              <a:t>Inclusão Social</a:t>
            </a:r>
          </a:p>
          <a:p>
            <a:pPr marL="365125" indent="-182563" algn="just">
              <a:lnSpc>
                <a:spcPct val="150000"/>
              </a:lnSpc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10000"/>
              <a:buFont typeface="Wingdings" pitchFamily="2" charset="2"/>
              <a:buChar char="ü"/>
            </a:pPr>
            <a:r>
              <a:rPr lang="pt-PT" sz="2000" dirty="0" smtClean="0">
                <a:latin typeface="+mn-lt"/>
              </a:rPr>
              <a:t>C</a:t>
            </a:r>
            <a:r>
              <a:rPr lang="pt-PT" sz="2000" dirty="0" smtClean="0">
                <a:latin typeface="+mn-lt"/>
              </a:rPr>
              <a:t>ontribuir </a:t>
            </a:r>
            <a:r>
              <a:rPr lang="pt-PT" sz="2000" dirty="0" smtClean="0">
                <a:latin typeface="+mn-lt"/>
              </a:rPr>
              <a:t>para </a:t>
            </a:r>
            <a:r>
              <a:rPr lang="pt-PT" sz="2000" dirty="0" smtClean="0">
                <a:latin typeface="+mn-lt"/>
              </a:rPr>
              <a:t>Combater </a:t>
            </a:r>
            <a:r>
              <a:rPr lang="pt-PT" sz="2000" dirty="0" smtClean="0">
                <a:latin typeface="+mn-lt"/>
              </a:rPr>
              <a:t>a </a:t>
            </a:r>
            <a:r>
              <a:rPr lang="pt-PT" sz="2000" dirty="0" smtClean="0">
                <a:latin typeface="+mn-lt"/>
              </a:rPr>
              <a:t>Pobreza </a:t>
            </a:r>
            <a:endParaRPr lang="pt-PT" sz="2000" dirty="0" smtClean="0">
              <a:latin typeface="+mn-lt"/>
            </a:endParaRPr>
          </a:p>
          <a:p>
            <a:pPr marL="365125" indent="-182563" algn="just">
              <a:lnSpc>
                <a:spcPct val="150000"/>
              </a:lnSpc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10000"/>
              <a:buFont typeface="Wingdings" pitchFamily="2" charset="2"/>
              <a:buChar char="ü"/>
            </a:pPr>
            <a:r>
              <a:rPr lang="pt-PT" sz="2000" dirty="0" smtClean="0">
                <a:latin typeface="+mn-lt"/>
              </a:rPr>
              <a:t>Desenvolver </a:t>
            </a:r>
            <a:r>
              <a:rPr lang="pt-PT" sz="2000" dirty="0" smtClean="0">
                <a:latin typeface="+mn-lt"/>
              </a:rPr>
              <a:t>a capacidade institucional da </a:t>
            </a:r>
            <a:r>
              <a:rPr lang="pt-PT" sz="2000" dirty="0" smtClean="0">
                <a:latin typeface="+mn-lt"/>
              </a:rPr>
              <a:t>Administração Pública</a:t>
            </a:r>
            <a:r>
              <a:rPr lang="pt-PT" sz="2000" dirty="0" smtClean="0">
                <a:latin typeface="+mn-lt"/>
              </a:rPr>
              <a:t>. </a:t>
            </a:r>
            <a:endParaRPr lang="pt-PT" sz="2000" dirty="0">
              <a:latin typeface="+mn-lt"/>
            </a:endParaRPr>
          </a:p>
        </p:txBody>
      </p:sp>
      <p:pic>
        <p:nvPicPr>
          <p:cNvPr id="10" name="Imagem 9" descr="Parlamento Europeu 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989385" cy="930813"/>
          </a:xfrm>
          <a:prstGeom prst="rect">
            <a:avLst/>
          </a:prstGeom>
        </p:spPr>
      </p:pic>
      <p:sp>
        <p:nvSpPr>
          <p:cNvPr id="11" name="CaixaDeTexto 10"/>
          <p:cNvSpPr txBox="1"/>
          <p:nvPr/>
        </p:nvSpPr>
        <p:spPr>
          <a:xfrm>
            <a:off x="827584" y="2060848"/>
            <a:ext cx="7200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000" b="1" cap="small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Objetivos FSE para o período 2014 a 2020</a:t>
            </a:r>
            <a:endParaRPr lang="pt-PT" sz="2000" i="1" cap="small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15" name="Marcador de Posição do Número do Diapositivo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C926F9-5D1C-460E-87CF-E956619F3569}" type="slidenum">
              <a:rPr lang="pt-PT" sz="1600" smtClean="0">
                <a:solidFill>
                  <a:schemeClr val="accent1">
                    <a:lumMod val="50000"/>
                  </a:schemeClr>
                </a:solidFill>
              </a:rPr>
              <a:pPr>
                <a:defRPr/>
              </a:pPr>
              <a:t>14</a:t>
            </a:fld>
            <a:endParaRPr lang="pt-PT" sz="16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2" name="Rectângulo 11"/>
          <p:cNvSpPr/>
          <p:nvPr/>
        </p:nvSpPr>
        <p:spPr>
          <a:xfrm>
            <a:off x="1547664" y="0"/>
            <a:ext cx="7596336" cy="9087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2000" b="1" i="1" dirty="0" smtClean="0">
                <a:solidFill>
                  <a:schemeClr val="accent1">
                    <a:lumMod val="75000"/>
                  </a:schemeClr>
                </a:solidFill>
              </a:rPr>
              <a:t>Algarve - Dimensões-problema </a:t>
            </a:r>
            <a:r>
              <a:rPr lang="pt-PT" sz="2000" b="1" i="1" dirty="0">
                <a:solidFill>
                  <a:schemeClr val="accent1">
                    <a:lumMod val="75000"/>
                  </a:schemeClr>
                </a:solidFill>
              </a:rPr>
              <a:t>e </a:t>
            </a:r>
            <a:r>
              <a:rPr lang="pt-PT" sz="2000" b="1" i="1" dirty="0" smtClean="0">
                <a:solidFill>
                  <a:schemeClr val="accent1">
                    <a:lumMod val="75000"/>
                  </a:schemeClr>
                </a:solidFill>
              </a:rPr>
              <a:t>Desafios do Emprego </a:t>
            </a:r>
            <a:endParaRPr lang="pt-PT" sz="2000" b="1" i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2000" b="1" i="1" dirty="0" smtClean="0">
                <a:solidFill>
                  <a:schemeClr val="accent1">
                    <a:lumMod val="75000"/>
                  </a:schemeClr>
                </a:solidFill>
              </a:rPr>
              <a:t>no </a:t>
            </a:r>
            <a:r>
              <a:rPr lang="pt-PT" sz="2000" b="1" i="1" dirty="0" smtClean="0">
                <a:solidFill>
                  <a:schemeClr val="accent1">
                    <a:lumMod val="75000"/>
                  </a:schemeClr>
                </a:solidFill>
              </a:rPr>
              <a:t>horizonte 2014-2020</a:t>
            </a:r>
            <a:endParaRPr lang="pt-PT" sz="20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6" name="CaixaDeTexto 15"/>
          <p:cNvSpPr txBox="1"/>
          <p:nvPr/>
        </p:nvSpPr>
        <p:spPr>
          <a:xfrm>
            <a:off x="0" y="1052736"/>
            <a:ext cx="9144000" cy="36933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pt-PT" b="1" dirty="0" smtClean="0">
                <a:solidFill>
                  <a:schemeClr val="bg1"/>
                </a:solidFill>
                <a:latin typeface="Calibri" pitchFamily="34" charset="0"/>
              </a:rPr>
              <a:t>2. PERSPETIVAS PARA OS FUNDOS ESTRUTURAIS NO CONTEXTO DA ESTRATÉGIA EUROPA 2020</a:t>
            </a:r>
            <a:endParaRPr lang="pt-PT" b="1" dirty="0" smtClean="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CaixaDeTexto 6"/>
          <p:cNvSpPr txBox="1">
            <a:spLocks noChangeArrowheads="1"/>
          </p:cNvSpPr>
          <p:nvPr/>
        </p:nvSpPr>
        <p:spPr bwMode="auto">
          <a:xfrm>
            <a:off x="0" y="6488112"/>
            <a:ext cx="9144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PT" i="1" dirty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A. Oliveira das </a:t>
            </a:r>
            <a:r>
              <a:rPr lang="pt-PT" i="1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Neves, IESE</a:t>
            </a:r>
            <a:endParaRPr lang="pt-PT" i="1" dirty="0">
              <a:solidFill>
                <a:schemeClr val="accent1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13" name="CaixaDeTexto 12"/>
          <p:cNvSpPr txBox="1"/>
          <p:nvPr/>
        </p:nvSpPr>
        <p:spPr>
          <a:xfrm>
            <a:off x="251520" y="2564904"/>
            <a:ext cx="8640960" cy="37548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65125" indent="-182563" algn="just">
              <a:spcAft>
                <a:spcPts val="1200"/>
              </a:spcAft>
              <a:buClr>
                <a:schemeClr val="accent1">
                  <a:lumMod val="75000"/>
                </a:schemeClr>
              </a:buClr>
              <a:buSzPct val="110000"/>
              <a:buFont typeface="Wingdings" pitchFamily="2" charset="2"/>
              <a:buChar char="ü"/>
            </a:pPr>
            <a:r>
              <a:rPr lang="pt-PT" dirty="0" smtClean="0">
                <a:latin typeface="+mn-lt"/>
              </a:rPr>
              <a:t>Atribuição de um </a:t>
            </a:r>
            <a:r>
              <a:rPr lang="pt-PT" dirty="0" smtClean="0">
                <a:latin typeface="+mn-lt"/>
              </a:rPr>
              <a:t>capital mínimo do </a:t>
            </a:r>
            <a:r>
              <a:rPr lang="pt-PT" dirty="0" smtClean="0">
                <a:latin typeface="+mn-lt"/>
              </a:rPr>
              <a:t>Orçamento</a:t>
            </a:r>
            <a:r>
              <a:rPr lang="pt-PT" b="1" dirty="0" smtClean="0">
                <a:latin typeface="+mn-lt"/>
              </a:rPr>
              <a:t> </a:t>
            </a:r>
            <a:r>
              <a:rPr lang="pt-PT" dirty="0" smtClean="0">
                <a:latin typeface="+mn-lt"/>
              </a:rPr>
              <a:t>a cada categoria de regiões que será superior ao valor anterior </a:t>
            </a:r>
            <a:r>
              <a:rPr lang="pt-PT" dirty="0" smtClean="0">
                <a:latin typeface="+mn-lt"/>
              </a:rPr>
              <a:t>(40</a:t>
            </a:r>
            <a:r>
              <a:rPr lang="pt-PT" dirty="0" smtClean="0">
                <a:latin typeface="+mn-lt"/>
              </a:rPr>
              <a:t> % para as regiões em </a:t>
            </a:r>
            <a:r>
              <a:rPr lang="pt-PT" dirty="0" smtClean="0">
                <a:latin typeface="+mn-lt"/>
              </a:rPr>
              <a:t>transição).</a:t>
            </a:r>
          </a:p>
          <a:p>
            <a:pPr marL="365125" indent="-182563" algn="just">
              <a:spcAft>
                <a:spcPts val="1200"/>
              </a:spcAft>
              <a:buClr>
                <a:schemeClr val="accent1">
                  <a:lumMod val="75000"/>
                </a:schemeClr>
              </a:buClr>
              <a:buSzPct val="110000"/>
              <a:buFont typeface="Wingdings" pitchFamily="2" charset="2"/>
              <a:buChar char="ü"/>
            </a:pPr>
            <a:r>
              <a:rPr lang="pt-PT" dirty="0" smtClean="0">
                <a:latin typeface="+mn-lt"/>
              </a:rPr>
              <a:t>Opção de concentrar o FSE num número limitado de </a:t>
            </a:r>
            <a:r>
              <a:rPr lang="pt-PT" dirty="0" smtClean="0">
                <a:latin typeface="+mn-lt"/>
              </a:rPr>
              <a:t>objetivos </a:t>
            </a:r>
            <a:r>
              <a:rPr lang="pt-PT" dirty="0" smtClean="0">
                <a:latin typeface="+mn-lt"/>
              </a:rPr>
              <a:t>e prioridades de </a:t>
            </a:r>
            <a:r>
              <a:rPr lang="pt-PT" dirty="0" smtClean="0">
                <a:latin typeface="+mn-lt"/>
              </a:rPr>
              <a:t>investimento, </a:t>
            </a:r>
            <a:r>
              <a:rPr lang="pt-PT" dirty="0" smtClean="0">
                <a:latin typeface="+mn-lt"/>
              </a:rPr>
              <a:t>em conformidade com a </a:t>
            </a:r>
            <a:r>
              <a:rPr lang="pt-PT" dirty="0" smtClean="0">
                <a:latin typeface="+mn-lt"/>
              </a:rPr>
              <a:t>Estratégia </a:t>
            </a:r>
            <a:r>
              <a:rPr lang="pt-PT" dirty="0" smtClean="0">
                <a:latin typeface="+mn-lt"/>
              </a:rPr>
              <a:t>Europa </a:t>
            </a:r>
            <a:r>
              <a:rPr lang="pt-PT" dirty="0" smtClean="0">
                <a:latin typeface="+mn-lt"/>
              </a:rPr>
              <a:t>2020 e com </a:t>
            </a:r>
            <a:r>
              <a:rPr lang="pt-PT" dirty="0" smtClean="0">
                <a:latin typeface="+mn-lt"/>
              </a:rPr>
              <a:t>vista a aumentar o seu impacto e alcançar </a:t>
            </a:r>
            <a:r>
              <a:rPr lang="pt-PT" dirty="0" smtClean="0">
                <a:latin typeface="+mn-lt"/>
              </a:rPr>
              <a:t>massa crítica.</a:t>
            </a:r>
          </a:p>
          <a:p>
            <a:pPr marL="365125" indent="-182563" algn="just">
              <a:spcAft>
                <a:spcPts val="1200"/>
              </a:spcAft>
              <a:buClr>
                <a:schemeClr val="accent1">
                  <a:lumMod val="75000"/>
                </a:schemeClr>
              </a:buClr>
              <a:buSzPct val="110000"/>
              <a:buFont typeface="Wingdings" pitchFamily="2" charset="2"/>
              <a:buChar char="ü"/>
            </a:pPr>
            <a:r>
              <a:rPr lang="pt-PT" dirty="0" smtClean="0">
                <a:latin typeface="+mn-lt"/>
              </a:rPr>
              <a:t>Atribuição de um capital </a:t>
            </a:r>
            <a:r>
              <a:rPr lang="pt-PT" dirty="0" smtClean="0">
                <a:latin typeface="+mn-lt"/>
              </a:rPr>
              <a:t>mínimo de 20 % do FSE </a:t>
            </a:r>
            <a:r>
              <a:rPr lang="pt-PT" dirty="0" smtClean="0">
                <a:latin typeface="+mn-lt"/>
              </a:rPr>
              <a:t>a ações </a:t>
            </a:r>
            <a:r>
              <a:rPr lang="pt-PT" dirty="0" smtClean="0">
                <a:latin typeface="+mn-lt"/>
              </a:rPr>
              <a:t>de </a:t>
            </a:r>
            <a:r>
              <a:rPr lang="pt-PT" b="1" dirty="0" smtClean="0">
                <a:latin typeface="+mn-lt"/>
              </a:rPr>
              <a:t>Inclusão social.</a:t>
            </a:r>
          </a:p>
          <a:p>
            <a:pPr marL="365125" indent="-182563" algn="just">
              <a:spcAft>
                <a:spcPts val="1200"/>
              </a:spcAft>
              <a:buClr>
                <a:schemeClr val="accent1">
                  <a:lumMod val="75000"/>
                </a:schemeClr>
              </a:buClr>
              <a:buSzPct val="110000"/>
              <a:buFont typeface="Wingdings" pitchFamily="2" charset="2"/>
              <a:buChar char="ü"/>
            </a:pPr>
            <a:r>
              <a:rPr lang="pt-PT" dirty="0" smtClean="0">
                <a:latin typeface="+mn-lt"/>
              </a:rPr>
              <a:t>Grande </a:t>
            </a:r>
            <a:r>
              <a:rPr lang="pt-PT" dirty="0" smtClean="0">
                <a:latin typeface="+mn-lt"/>
              </a:rPr>
              <a:t>ênfase no combate ao desemprego entre os jovens, no apoio ao envelhecimento </a:t>
            </a:r>
            <a:r>
              <a:rPr lang="pt-PT" dirty="0" smtClean="0">
                <a:latin typeface="+mn-lt"/>
              </a:rPr>
              <a:t>ativo </a:t>
            </a:r>
            <a:r>
              <a:rPr lang="pt-PT" dirty="0" smtClean="0">
                <a:latin typeface="+mn-lt"/>
              </a:rPr>
              <a:t>e saudável e no apoio aos grupos mais desfavorecidos e às comunidades </a:t>
            </a:r>
            <a:r>
              <a:rPr lang="pt-PT" dirty="0" smtClean="0">
                <a:latin typeface="+mn-lt"/>
              </a:rPr>
              <a:t>marginalizadas.</a:t>
            </a:r>
          </a:p>
          <a:p>
            <a:pPr marL="365125" indent="-182563" algn="just">
              <a:spcAft>
                <a:spcPts val="1200"/>
              </a:spcAft>
              <a:buClr>
                <a:schemeClr val="accent1">
                  <a:lumMod val="75000"/>
                </a:schemeClr>
              </a:buClr>
              <a:buSzPct val="110000"/>
              <a:buFont typeface="Wingdings" pitchFamily="2" charset="2"/>
              <a:buChar char="ü"/>
            </a:pPr>
            <a:r>
              <a:rPr lang="pt-PT" dirty="0" smtClean="0">
                <a:latin typeface="+mn-lt"/>
              </a:rPr>
              <a:t>Maior </a:t>
            </a:r>
            <a:r>
              <a:rPr lang="pt-PT" dirty="0" smtClean="0">
                <a:latin typeface="+mn-lt"/>
              </a:rPr>
              <a:t>apoio à </a:t>
            </a:r>
            <a:r>
              <a:rPr lang="pt-PT" b="1" dirty="0" smtClean="0">
                <a:latin typeface="+mn-lt"/>
              </a:rPr>
              <a:t>Inovação </a:t>
            </a:r>
            <a:r>
              <a:rPr lang="pt-PT" b="1" dirty="0" smtClean="0">
                <a:latin typeface="+mn-lt"/>
              </a:rPr>
              <a:t>social</a:t>
            </a:r>
            <a:r>
              <a:rPr lang="pt-PT" dirty="0" smtClean="0">
                <a:latin typeface="+mn-lt"/>
              </a:rPr>
              <a:t>, ou seja, ensaios e extrapolação de soluções inovadoras para dar resposta às necessidades sociais, </a:t>
            </a:r>
            <a:r>
              <a:rPr lang="pt-PT" dirty="0" err="1" smtClean="0">
                <a:latin typeface="+mn-lt"/>
              </a:rPr>
              <a:t>p.e</a:t>
            </a:r>
            <a:r>
              <a:rPr lang="pt-PT" dirty="0" smtClean="0">
                <a:latin typeface="+mn-lt"/>
              </a:rPr>
              <a:t>., </a:t>
            </a:r>
            <a:r>
              <a:rPr lang="pt-PT" dirty="0" smtClean="0">
                <a:latin typeface="+mn-lt"/>
              </a:rPr>
              <a:t>para apoiar a inclusão </a:t>
            </a:r>
            <a:r>
              <a:rPr lang="pt-PT" dirty="0" smtClean="0">
                <a:latin typeface="+mn-lt"/>
              </a:rPr>
              <a:t>social.</a:t>
            </a:r>
            <a:endParaRPr lang="pt-PT" dirty="0" smtClean="0">
              <a:latin typeface="+mn-lt"/>
            </a:endParaRPr>
          </a:p>
        </p:txBody>
      </p:sp>
      <p:pic>
        <p:nvPicPr>
          <p:cNvPr id="10" name="Imagem 9" descr="Parlamento Europeu 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989385" cy="930813"/>
          </a:xfrm>
          <a:prstGeom prst="rect">
            <a:avLst/>
          </a:prstGeom>
        </p:spPr>
      </p:pic>
      <p:sp>
        <p:nvSpPr>
          <p:cNvPr id="11" name="CaixaDeTexto 10"/>
          <p:cNvSpPr txBox="1"/>
          <p:nvPr/>
        </p:nvSpPr>
        <p:spPr>
          <a:xfrm>
            <a:off x="899592" y="1484784"/>
            <a:ext cx="7200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b="1" cap="small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Objetivos FSE para o período 2014 a 2020</a:t>
            </a:r>
          </a:p>
          <a:p>
            <a:pPr algn="ctr"/>
            <a:endParaRPr lang="pt-PT" b="1" i="1" cap="small" dirty="0" smtClean="0">
              <a:latin typeface="+mn-lt"/>
            </a:endParaRPr>
          </a:p>
          <a:p>
            <a:pPr algn="ctr"/>
            <a:r>
              <a:rPr lang="pt-PT" cap="small" dirty="0" smtClean="0">
                <a:latin typeface="+mn-lt"/>
              </a:rPr>
              <a:t>[Linhas de reforço do papel do FSE]</a:t>
            </a:r>
            <a:endParaRPr lang="pt-PT" cap="small" dirty="0">
              <a:latin typeface="+mn-lt"/>
            </a:endParaRPr>
          </a:p>
        </p:txBody>
      </p:sp>
      <p:sp>
        <p:nvSpPr>
          <p:cNvPr id="15" name="Marcador de Posição do Número do Diapositivo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C926F9-5D1C-460E-87CF-E956619F3569}" type="slidenum">
              <a:rPr lang="pt-PT" sz="1600" smtClean="0">
                <a:solidFill>
                  <a:schemeClr val="accent1">
                    <a:lumMod val="50000"/>
                  </a:schemeClr>
                </a:solidFill>
              </a:rPr>
              <a:pPr>
                <a:defRPr/>
              </a:pPr>
              <a:t>15</a:t>
            </a:fld>
            <a:endParaRPr lang="pt-PT" sz="16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2" name="Rectângulo 11"/>
          <p:cNvSpPr/>
          <p:nvPr/>
        </p:nvSpPr>
        <p:spPr>
          <a:xfrm>
            <a:off x="1547664" y="0"/>
            <a:ext cx="7596336" cy="9087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2000" b="1" i="1" dirty="0" smtClean="0">
                <a:solidFill>
                  <a:schemeClr val="accent1">
                    <a:lumMod val="75000"/>
                  </a:schemeClr>
                </a:solidFill>
              </a:rPr>
              <a:t>Algarve - Dimensões-problema </a:t>
            </a:r>
            <a:r>
              <a:rPr lang="pt-PT" sz="2000" b="1" i="1" dirty="0">
                <a:solidFill>
                  <a:schemeClr val="accent1">
                    <a:lumMod val="75000"/>
                  </a:schemeClr>
                </a:solidFill>
              </a:rPr>
              <a:t>e </a:t>
            </a:r>
            <a:r>
              <a:rPr lang="pt-PT" sz="2000" b="1" i="1" dirty="0" smtClean="0">
                <a:solidFill>
                  <a:schemeClr val="accent1">
                    <a:lumMod val="75000"/>
                  </a:schemeClr>
                </a:solidFill>
              </a:rPr>
              <a:t>Desafios do Emprego </a:t>
            </a:r>
            <a:endParaRPr lang="pt-PT" sz="2000" b="1" i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2000" b="1" i="1" dirty="0" smtClean="0">
                <a:solidFill>
                  <a:schemeClr val="accent1">
                    <a:lumMod val="75000"/>
                  </a:schemeClr>
                </a:solidFill>
              </a:rPr>
              <a:t>no </a:t>
            </a:r>
            <a:r>
              <a:rPr lang="pt-PT" sz="2000" b="1" i="1" dirty="0" smtClean="0">
                <a:solidFill>
                  <a:schemeClr val="accent1">
                    <a:lumMod val="75000"/>
                  </a:schemeClr>
                </a:solidFill>
              </a:rPr>
              <a:t>horizonte 2014-2020</a:t>
            </a:r>
            <a:endParaRPr lang="pt-PT" sz="20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6" name="CaixaDeTexto 15"/>
          <p:cNvSpPr txBox="1"/>
          <p:nvPr/>
        </p:nvSpPr>
        <p:spPr>
          <a:xfrm>
            <a:off x="0" y="1052736"/>
            <a:ext cx="9144000" cy="36933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pt-PT" b="1" dirty="0" smtClean="0">
                <a:solidFill>
                  <a:schemeClr val="bg1"/>
                </a:solidFill>
                <a:latin typeface="Calibri" pitchFamily="34" charset="0"/>
              </a:rPr>
              <a:t>2. PERSPETIVAS DOS FUNDOS ESTRUTURAIS NO CONTEXTO DA ESTRATÉGIA EUROPA 2020</a:t>
            </a:r>
            <a:endParaRPr lang="pt-PT" b="1" dirty="0" smtClean="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395536" y="2132856"/>
            <a:ext cx="8501063" cy="393954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 fontAlgn="auto">
              <a:lnSpc>
                <a:spcPct val="150000"/>
              </a:lnSpc>
              <a:spcBef>
                <a:spcPts val="0"/>
              </a:spcBef>
              <a:spcAft>
                <a:spcPts val="1800"/>
              </a:spcAft>
              <a:defRPr/>
            </a:pPr>
            <a:r>
              <a:rPr lang="pt-PT" dirty="0">
                <a:latin typeface="+mn-lt"/>
              </a:rPr>
              <a:t>A </a:t>
            </a:r>
            <a:r>
              <a:rPr lang="pt-PT" dirty="0" smtClean="0">
                <a:latin typeface="+mn-lt"/>
              </a:rPr>
              <a:t>Matriz </a:t>
            </a:r>
            <a:r>
              <a:rPr lang="pt-PT" dirty="0">
                <a:latin typeface="+mn-lt"/>
              </a:rPr>
              <a:t>da </a:t>
            </a:r>
            <a:r>
              <a:rPr lang="pt-PT" dirty="0" smtClean="0">
                <a:latin typeface="+mn-lt"/>
              </a:rPr>
              <a:t>Qualificação </a:t>
            </a:r>
            <a:r>
              <a:rPr lang="pt-PT" dirty="0">
                <a:latin typeface="+mn-lt"/>
              </a:rPr>
              <a:t>dos </a:t>
            </a:r>
            <a:r>
              <a:rPr lang="pt-PT" dirty="0" smtClean="0">
                <a:latin typeface="+mn-lt"/>
              </a:rPr>
              <a:t>Recursos </a:t>
            </a:r>
            <a:r>
              <a:rPr lang="pt-PT" dirty="0">
                <a:latin typeface="+mn-lt"/>
              </a:rPr>
              <a:t>H</a:t>
            </a:r>
            <a:r>
              <a:rPr lang="pt-PT" dirty="0" smtClean="0">
                <a:latin typeface="+mn-lt"/>
              </a:rPr>
              <a:t>umanos </a:t>
            </a:r>
            <a:r>
              <a:rPr lang="pt-PT" dirty="0">
                <a:latin typeface="+mn-lt"/>
              </a:rPr>
              <a:t>no Algarve, no horizonte </a:t>
            </a:r>
            <a:r>
              <a:rPr lang="pt-PT" dirty="0" smtClean="0">
                <a:latin typeface="+mn-lt"/>
              </a:rPr>
              <a:t>2014-2020, </a:t>
            </a:r>
            <a:r>
              <a:rPr lang="pt-PT" dirty="0">
                <a:latin typeface="+mn-lt"/>
              </a:rPr>
              <a:t>deve caminhar em paralelo com intervenções consistentes nos seguintes domínios:</a:t>
            </a:r>
          </a:p>
          <a:p>
            <a:pPr marL="533400" indent="-350838" fontAlgn="auto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10000"/>
              <a:buFont typeface="Wingdings" pitchFamily="2" charset="2"/>
              <a:buChar char="ü"/>
              <a:defRPr/>
            </a:pPr>
            <a:r>
              <a:rPr lang="pt-PT" dirty="0">
                <a:latin typeface="+mn-lt"/>
              </a:rPr>
              <a:t>Inovação e desenvolvimento tecnológico (segundo uma lógica de consolidação de competências regionais); e </a:t>
            </a:r>
          </a:p>
          <a:p>
            <a:pPr marL="533400" indent="-350838" fontAlgn="auto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10000"/>
              <a:buFont typeface="Wingdings" pitchFamily="2" charset="2"/>
              <a:buChar char="ü"/>
              <a:defRPr/>
            </a:pPr>
            <a:r>
              <a:rPr lang="pt-PT" dirty="0">
                <a:latin typeface="+mn-lt"/>
              </a:rPr>
              <a:t>Iniciativa empresarial/empreendedorismo, domínio crucial para a renovação do tecido </a:t>
            </a:r>
            <a:r>
              <a:rPr lang="pt-PT" dirty="0" smtClean="0">
                <a:latin typeface="+mn-lt"/>
              </a:rPr>
              <a:t>socioeconómico </a:t>
            </a:r>
            <a:r>
              <a:rPr lang="pt-PT" dirty="0">
                <a:latin typeface="+mn-lt"/>
              </a:rPr>
              <a:t>regional e para a validação/integração de competências escolares e profissionais.</a:t>
            </a:r>
          </a:p>
          <a:p>
            <a:pPr marL="533400" indent="-350838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dirty="0">
                <a:latin typeface="+mn-lt"/>
              </a:rPr>
              <a:t> 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pt-PT" b="1" dirty="0">
              <a:latin typeface="+mn-lt"/>
            </a:endParaRPr>
          </a:p>
        </p:txBody>
      </p:sp>
      <p:sp>
        <p:nvSpPr>
          <p:cNvPr id="27653" name="CaixaDeTexto 6"/>
          <p:cNvSpPr txBox="1">
            <a:spLocks noChangeArrowheads="1"/>
          </p:cNvSpPr>
          <p:nvPr/>
        </p:nvSpPr>
        <p:spPr bwMode="auto">
          <a:xfrm>
            <a:off x="0" y="6488112"/>
            <a:ext cx="9144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PT" i="1" dirty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A. Oliveira das </a:t>
            </a:r>
            <a:r>
              <a:rPr lang="pt-PT" i="1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Neves, IESE</a:t>
            </a:r>
            <a:endParaRPr lang="pt-PT" i="1" dirty="0">
              <a:solidFill>
                <a:schemeClr val="accent1">
                  <a:lumMod val="50000"/>
                </a:schemeClr>
              </a:solidFill>
              <a:latin typeface="Calibri" pitchFamily="34" charset="0"/>
            </a:endParaRPr>
          </a:p>
        </p:txBody>
      </p:sp>
      <p:pic>
        <p:nvPicPr>
          <p:cNvPr id="9" name="Imagem 8" descr="Parlamento Europeu 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989385" cy="930813"/>
          </a:xfrm>
          <a:prstGeom prst="rect">
            <a:avLst/>
          </a:prstGeom>
        </p:spPr>
      </p:pic>
      <p:sp>
        <p:nvSpPr>
          <p:cNvPr id="10" name="CaixaDeTexto 9"/>
          <p:cNvSpPr txBox="1"/>
          <p:nvPr/>
        </p:nvSpPr>
        <p:spPr>
          <a:xfrm>
            <a:off x="0" y="1331476"/>
            <a:ext cx="9144000" cy="36933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pt-PT" b="1" dirty="0" smtClean="0">
                <a:solidFill>
                  <a:schemeClr val="bg1"/>
                </a:solidFill>
                <a:latin typeface="Calibri" pitchFamily="34" charset="0"/>
              </a:rPr>
              <a:t>3. CAMINHOS PARA </a:t>
            </a:r>
            <a:r>
              <a:rPr lang="pt-PT" b="1" dirty="0" smtClean="0">
                <a:solidFill>
                  <a:schemeClr val="bg1"/>
                </a:solidFill>
                <a:latin typeface="Calibri" pitchFamily="34" charset="0"/>
              </a:rPr>
              <a:t>O ALGARVE NO </a:t>
            </a:r>
            <a:r>
              <a:rPr lang="pt-PT" b="1" dirty="0" smtClean="0">
                <a:solidFill>
                  <a:schemeClr val="bg1"/>
                </a:solidFill>
                <a:latin typeface="Calibri" pitchFamily="34" charset="0"/>
              </a:rPr>
              <a:t>CONTEXTO DOS DESAFIOS EUROPEUS</a:t>
            </a:r>
            <a:endParaRPr lang="pt-PT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1" name="Marcador de Posição do Número do Diapositivo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C926F9-5D1C-460E-87CF-E956619F3569}" type="slidenum">
              <a:rPr lang="pt-PT" sz="1600" smtClean="0">
                <a:solidFill>
                  <a:schemeClr val="accent1">
                    <a:lumMod val="50000"/>
                  </a:schemeClr>
                </a:solidFill>
              </a:rPr>
              <a:pPr>
                <a:defRPr/>
              </a:pPr>
              <a:t>16</a:t>
            </a:fld>
            <a:endParaRPr lang="pt-PT" sz="16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2" name="Rectângulo 11"/>
          <p:cNvSpPr/>
          <p:nvPr/>
        </p:nvSpPr>
        <p:spPr>
          <a:xfrm>
            <a:off x="1547664" y="0"/>
            <a:ext cx="7596336" cy="9087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2000" b="1" i="1" dirty="0" smtClean="0">
                <a:solidFill>
                  <a:schemeClr val="accent1">
                    <a:lumMod val="75000"/>
                  </a:schemeClr>
                </a:solidFill>
              </a:rPr>
              <a:t>Algarve - Dimensões-problema </a:t>
            </a:r>
            <a:r>
              <a:rPr lang="pt-PT" sz="2000" b="1" i="1" dirty="0">
                <a:solidFill>
                  <a:schemeClr val="accent1">
                    <a:lumMod val="75000"/>
                  </a:schemeClr>
                </a:solidFill>
              </a:rPr>
              <a:t>e </a:t>
            </a:r>
            <a:r>
              <a:rPr lang="pt-PT" sz="2000" b="1" i="1" dirty="0" smtClean="0">
                <a:solidFill>
                  <a:schemeClr val="accent1">
                    <a:lumMod val="75000"/>
                  </a:schemeClr>
                </a:solidFill>
              </a:rPr>
              <a:t>Desafios do Emprego </a:t>
            </a:r>
            <a:endParaRPr lang="pt-PT" sz="2000" b="1" i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2000" b="1" i="1" dirty="0" smtClean="0">
                <a:solidFill>
                  <a:schemeClr val="accent1">
                    <a:lumMod val="75000"/>
                  </a:schemeClr>
                </a:solidFill>
              </a:rPr>
              <a:t>no </a:t>
            </a:r>
            <a:r>
              <a:rPr lang="pt-PT" sz="2000" b="1" i="1" dirty="0" smtClean="0">
                <a:solidFill>
                  <a:schemeClr val="accent1">
                    <a:lumMod val="75000"/>
                  </a:schemeClr>
                </a:solidFill>
              </a:rPr>
              <a:t>horizonte 2014-2020</a:t>
            </a:r>
            <a:endParaRPr lang="pt-PT" sz="20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395536" y="1916832"/>
            <a:ext cx="8286750" cy="437042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600"/>
              </a:spcAft>
              <a:buClr>
                <a:srgbClr val="A88000"/>
              </a:buClr>
              <a:defRPr/>
            </a:pPr>
            <a:r>
              <a:rPr lang="pt-PT" sz="2000" b="1" cap="small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Orientações Relevantes para a (</a:t>
            </a:r>
            <a:r>
              <a:rPr lang="pt-PT" sz="2000" b="1" cap="small" dirty="0" err="1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Re</a:t>
            </a:r>
            <a:r>
              <a:rPr lang="pt-PT" sz="2000" b="1" cap="small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)qualificação dos Recursos Humanos e para a Promoção do Emprego</a:t>
            </a:r>
          </a:p>
          <a:p>
            <a:pPr algn="ctr" fontAlgn="auto">
              <a:spcBef>
                <a:spcPts val="0"/>
              </a:spcBef>
              <a:spcAft>
                <a:spcPts val="600"/>
              </a:spcAft>
              <a:buClr>
                <a:srgbClr val="A88000"/>
              </a:buClr>
              <a:defRPr/>
            </a:pPr>
            <a:endParaRPr lang="pt-PT" sz="900" b="1" dirty="0">
              <a:latin typeface="+mn-lt"/>
            </a:endParaRPr>
          </a:p>
          <a:p>
            <a:pPr marL="274638" indent="-274638" algn="just" fontAlgn="auto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  <a:buClr>
                <a:schemeClr val="accent1">
                  <a:lumMod val="75000"/>
                </a:schemeClr>
              </a:buClr>
              <a:buSzPct val="120000"/>
              <a:buFont typeface="Wingdings" pitchFamily="2" charset="2"/>
              <a:buChar char="ü"/>
              <a:defRPr/>
            </a:pPr>
            <a:r>
              <a:rPr lang="pt-PT" dirty="0">
                <a:latin typeface="+mn-lt"/>
              </a:rPr>
              <a:t>Modernização das actividades tradicionais e fomento das </a:t>
            </a:r>
            <a:r>
              <a:rPr lang="pt-PT" dirty="0" smtClean="0">
                <a:latin typeface="+mn-lt"/>
              </a:rPr>
              <a:t>atividades emergentes</a:t>
            </a:r>
          </a:p>
          <a:p>
            <a:pPr marL="274638" indent="-274638" algn="just" fontAlgn="auto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  <a:buClr>
                <a:schemeClr val="accent1">
                  <a:lumMod val="75000"/>
                </a:schemeClr>
              </a:buClr>
              <a:buSzPct val="120000"/>
              <a:buFont typeface="Wingdings" pitchFamily="2" charset="2"/>
              <a:buChar char="ü"/>
              <a:defRPr/>
            </a:pPr>
            <a:r>
              <a:rPr lang="pt-PT" dirty="0" smtClean="0">
                <a:latin typeface="+mn-lt"/>
              </a:rPr>
              <a:t>Sustentabilidade </a:t>
            </a:r>
            <a:r>
              <a:rPr lang="pt-PT" dirty="0">
                <a:latin typeface="+mn-lt"/>
              </a:rPr>
              <a:t>das iniciativas empresariais orientando recursos de financiamento para o empreendedorismo de base regional centrado em </a:t>
            </a:r>
            <a:r>
              <a:rPr lang="pt-PT" dirty="0" smtClean="0">
                <a:latin typeface="+mn-lt"/>
              </a:rPr>
              <a:t>competências</a:t>
            </a:r>
          </a:p>
          <a:p>
            <a:pPr marL="274638" indent="-274638" algn="just" fontAlgn="auto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  <a:buClr>
                <a:schemeClr val="accent1">
                  <a:lumMod val="75000"/>
                </a:schemeClr>
              </a:buClr>
              <a:buSzPct val="120000"/>
              <a:buFont typeface="Wingdings" pitchFamily="2" charset="2"/>
              <a:buChar char="ü"/>
              <a:defRPr/>
            </a:pPr>
            <a:r>
              <a:rPr lang="pt-PT" dirty="0" smtClean="0">
                <a:latin typeface="+mn-lt"/>
              </a:rPr>
              <a:t>Organização em fileira das </a:t>
            </a:r>
            <a:r>
              <a:rPr lang="pt-PT" dirty="0" smtClean="0">
                <a:latin typeface="+mn-lt"/>
              </a:rPr>
              <a:t>atividades </a:t>
            </a:r>
            <a:r>
              <a:rPr lang="pt-PT" dirty="0" smtClean="0">
                <a:latin typeface="+mn-lt"/>
              </a:rPr>
              <a:t>compreendidas nas intervenções de qualificação urbana e </a:t>
            </a:r>
            <a:r>
              <a:rPr lang="pt-PT" dirty="0" smtClean="0">
                <a:latin typeface="+mn-lt"/>
              </a:rPr>
              <a:t>ambiental</a:t>
            </a:r>
          </a:p>
          <a:p>
            <a:pPr marL="274638" indent="-274638" algn="just" fontAlgn="auto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  <a:buClr>
                <a:schemeClr val="accent1">
                  <a:lumMod val="75000"/>
                </a:schemeClr>
              </a:buClr>
              <a:buSzPct val="120000"/>
              <a:buFont typeface="Wingdings" pitchFamily="2" charset="2"/>
              <a:buChar char="ü"/>
              <a:defRPr/>
            </a:pPr>
            <a:r>
              <a:rPr lang="pt-PT" dirty="0" smtClean="0">
                <a:latin typeface="+mn-lt"/>
              </a:rPr>
              <a:t>Dinamização das economias rurais do Barrocal e da Serra Algarvia numa </a:t>
            </a:r>
            <a:r>
              <a:rPr lang="pt-PT" dirty="0" smtClean="0">
                <a:latin typeface="+mn-lt"/>
              </a:rPr>
              <a:t>perspetiva </a:t>
            </a:r>
            <a:r>
              <a:rPr lang="pt-PT" dirty="0" smtClean="0">
                <a:latin typeface="+mn-lt"/>
              </a:rPr>
              <a:t>de relançamento das formas de ocupação dos </a:t>
            </a:r>
            <a:r>
              <a:rPr lang="pt-PT" dirty="0" smtClean="0">
                <a:latin typeface="+mn-lt"/>
              </a:rPr>
              <a:t>territórios.</a:t>
            </a:r>
          </a:p>
        </p:txBody>
      </p:sp>
      <p:sp>
        <p:nvSpPr>
          <p:cNvPr id="28677" name="CaixaDeTexto 6"/>
          <p:cNvSpPr txBox="1">
            <a:spLocks noChangeArrowheads="1"/>
          </p:cNvSpPr>
          <p:nvPr/>
        </p:nvSpPr>
        <p:spPr bwMode="auto">
          <a:xfrm>
            <a:off x="0" y="6488112"/>
            <a:ext cx="9144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PT" i="1" dirty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A. Oliveira das </a:t>
            </a:r>
            <a:r>
              <a:rPr lang="pt-PT" i="1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Neves, IESE</a:t>
            </a:r>
            <a:endParaRPr lang="pt-PT" i="1" dirty="0">
              <a:solidFill>
                <a:schemeClr val="accent1">
                  <a:lumMod val="50000"/>
                </a:schemeClr>
              </a:solidFill>
              <a:latin typeface="Calibri" pitchFamily="34" charset="0"/>
            </a:endParaRPr>
          </a:p>
        </p:txBody>
      </p:sp>
      <p:pic>
        <p:nvPicPr>
          <p:cNvPr id="10" name="Imagem 9" descr="Parlamento Europeu 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989385" cy="930813"/>
          </a:xfrm>
          <a:prstGeom prst="rect">
            <a:avLst/>
          </a:prstGeom>
        </p:spPr>
      </p:pic>
      <p:sp>
        <p:nvSpPr>
          <p:cNvPr id="11" name="CaixaDeTexto 10"/>
          <p:cNvSpPr txBox="1"/>
          <p:nvPr/>
        </p:nvSpPr>
        <p:spPr>
          <a:xfrm>
            <a:off x="0" y="1331476"/>
            <a:ext cx="9144000" cy="36933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pt-PT" b="1" dirty="0" smtClean="0">
                <a:solidFill>
                  <a:schemeClr val="bg1"/>
                </a:solidFill>
                <a:latin typeface="Calibri" pitchFamily="34" charset="0"/>
              </a:rPr>
              <a:t>3. CAMINHOS PARA </a:t>
            </a:r>
            <a:r>
              <a:rPr lang="pt-PT" b="1" dirty="0" smtClean="0">
                <a:solidFill>
                  <a:schemeClr val="bg1"/>
                </a:solidFill>
                <a:latin typeface="Calibri" pitchFamily="34" charset="0"/>
              </a:rPr>
              <a:t>O ALGARVE NO </a:t>
            </a:r>
            <a:r>
              <a:rPr lang="pt-PT" b="1" dirty="0" smtClean="0">
                <a:solidFill>
                  <a:schemeClr val="bg1"/>
                </a:solidFill>
                <a:latin typeface="Calibri" pitchFamily="34" charset="0"/>
              </a:rPr>
              <a:t>CONTEXTO DOS DESAFIOS EUROPEUS</a:t>
            </a:r>
            <a:endParaRPr lang="pt-PT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2" name="Marcador de Posição do Número do Diapositivo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C926F9-5D1C-460E-87CF-E956619F3569}" type="slidenum">
              <a:rPr lang="pt-PT" sz="1600" smtClean="0">
                <a:solidFill>
                  <a:schemeClr val="accent1">
                    <a:lumMod val="50000"/>
                  </a:schemeClr>
                </a:solidFill>
              </a:rPr>
              <a:pPr>
                <a:defRPr/>
              </a:pPr>
              <a:t>17</a:t>
            </a:fld>
            <a:endParaRPr lang="pt-PT" sz="16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3" name="Rectângulo 12"/>
          <p:cNvSpPr/>
          <p:nvPr/>
        </p:nvSpPr>
        <p:spPr>
          <a:xfrm>
            <a:off x="1547664" y="0"/>
            <a:ext cx="7596336" cy="9087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2000" b="1" i="1" dirty="0" smtClean="0">
                <a:solidFill>
                  <a:schemeClr val="accent1">
                    <a:lumMod val="75000"/>
                  </a:schemeClr>
                </a:solidFill>
              </a:rPr>
              <a:t>Algarve - Dimensões-problema </a:t>
            </a:r>
            <a:r>
              <a:rPr lang="pt-PT" sz="2000" b="1" i="1" dirty="0">
                <a:solidFill>
                  <a:schemeClr val="accent1">
                    <a:lumMod val="75000"/>
                  </a:schemeClr>
                </a:solidFill>
              </a:rPr>
              <a:t>e </a:t>
            </a:r>
            <a:r>
              <a:rPr lang="pt-PT" sz="2000" b="1" i="1" dirty="0" smtClean="0">
                <a:solidFill>
                  <a:schemeClr val="accent1">
                    <a:lumMod val="75000"/>
                  </a:schemeClr>
                </a:solidFill>
              </a:rPr>
              <a:t>Desafios do Emprego </a:t>
            </a:r>
            <a:endParaRPr lang="pt-PT" sz="2000" b="1" i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2000" b="1" i="1" dirty="0" smtClean="0">
                <a:solidFill>
                  <a:schemeClr val="accent1">
                    <a:lumMod val="75000"/>
                  </a:schemeClr>
                </a:solidFill>
              </a:rPr>
              <a:t>no </a:t>
            </a:r>
            <a:r>
              <a:rPr lang="pt-PT" sz="2000" b="1" i="1" dirty="0" smtClean="0">
                <a:solidFill>
                  <a:schemeClr val="accent1">
                    <a:lumMod val="75000"/>
                  </a:schemeClr>
                </a:solidFill>
              </a:rPr>
              <a:t>horizonte 2014-2020</a:t>
            </a:r>
            <a:endParaRPr lang="pt-PT" sz="20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395536" y="1785938"/>
            <a:ext cx="8391277" cy="55399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>
                <a:srgbClr val="A88000"/>
              </a:buClr>
              <a:defRPr/>
            </a:pPr>
            <a:endParaRPr lang="pt-PT" b="1" dirty="0">
              <a:latin typeface="+mn-lt"/>
            </a:endParaRPr>
          </a:p>
          <a:p>
            <a:pPr marL="274638" indent="-274638" algn="ctr" fontAlgn="auto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>
                <a:srgbClr val="A88000"/>
              </a:buClr>
              <a:defRPr/>
            </a:pPr>
            <a:r>
              <a:rPr lang="pt-PT" sz="2000" b="1" cap="small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Pacto Regional para a Qualificação,  o Emprego e a Coesão Socia</a:t>
            </a:r>
            <a:r>
              <a:rPr lang="pt-PT" sz="2000" cap="small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l</a:t>
            </a:r>
          </a:p>
          <a:p>
            <a:pPr marL="274638" indent="-274638" algn="ctr" fontAlgn="auto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>
                <a:srgbClr val="A88000"/>
              </a:buClr>
              <a:defRPr/>
            </a:pPr>
            <a:endParaRPr lang="pt-PT" dirty="0">
              <a:latin typeface="+mn-lt"/>
            </a:endParaRPr>
          </a:p>
          <a:p>
            <a:pPr marL="274638" indent="-274638" algn="ctr" fontAlgn="auto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20000"/>
              <a:defRPr/>
            </a:pPr>
            <a:r>
              <a:rPr lang="pt-PT" sz="2000" dirty="0" smtClean="0">
                <a:latin typeface="+mn-lt"/>
              </a:rPr>
              <a:t>[A </a:t>
            </a:r>
            <a:r>
              <a:rPr lang="pt-PT" sz="2000" dirty="0">
                <a:latin typeface="+mn-lt"/>
              </a:rPr>
              <a:t>concepção e implementação deste Pacto deve constituir um “instrumento de contratualização entre os parceiros públicos, associativos e privados regionais para a concretização efectiva de objectivos estratégicos e medidas operacionais, visando a qualificação de recursos humanos, a promoção do emprego e a coesão social</a:t>
            </a:r>
            <a:r>
              <a:rPr lang="pt-PT" sz="2000" dirty="0" smtClean="0">
                <a:latin typeface="+mn-lt"/>
              </a:rPr>
              <a:t>”]</a:t>
            </a:r>
            <a:endParaRPr lang="pt-PT" sz="2000" i="1" dirty="0">
              <a:latin typeface="+mn-lt"/>
            </a:endParaRPr>
          </a:p>
          <a:p>
            <a:pPr algn="just" fontAlgn="auto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/>
            </a:pPr>
            <a:endParaRPr lang="pt-PT" dirty="0">
              <a:latin typeface="+mn-lt"/>
            </a:endParaRPr>
          </a:p>
          <a:p>
            <a:pPr algn="just" fontAlgn="auto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/>
            </a:pPr>
            <a:endParaRPr lang="pt-PT" dirty="0">
              <a:latin typeface="+mn-lt"/>
            </a:endParaRPr>
          </a:p>
          <a:p>
            <a:pPr marL="533400" indent="-350838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dirty="0">
                <a:latin typeface="+mn-lt"/>
              </a:rPr>
              <a:t> 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pt-PT" b="1" dirty="0">
              <a:latin typeface="+mn-lt"/>
            </a:endParaRPr>
          </a:p>
        </p:txBody>
      </p:sp>
      <p:sp>
        <p:nvSpPr>
          <p:cNvPr id="30725" name="CaixaDeTexto 6"/>
          <p:cNvSpPr txBox="1">
            <a:spLocks noChangeArrowheads="1"/>
          </p:cNvSpPr>
          <p:nvPr/>
        </p:nvSpPr>
        <p:spPr bwMode="auto">
          <a:xfrm>
            <a:off x="0" y="6488112"/>
            <a:ext cx="9144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PT" i="1" dirty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A. Oliveira das </a:t>
            </a:r>
            <a:r>
              <a:rPr lang="pt-PT" i="1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Neves, IESE</a:t>
            </a:r>
            <a:endParaRPr lang="pt-PT" i="1" dirty="0">
              <a:solidFill>
                <a:schemeClr val="accent1">
                  <a:lumMod val="50000"/>
                </a:schemeClr>
              </a:solidFill>
              <a:latin typeface="Calibri" pitchFamily="34" charset="0"/>
            </a:endParaRPr>
          </a:p>
        </p:txBody>
      </p:sp>
      <p:pic>
        <p:nvPicPr>
          <p:cNvPr id="10" name="Imagem 9" descr="Parlamento Europeu 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989385" cy="930813"/>
          </a:xfrm>
          <a:prstGeom prst="rect">
            <a:avLst/>
          </a:prstGeom>
        </p:spPr>
      </p:pic>
      <p:sp>
        <p:nvSpPr>
          <p:cNvPr id="11" name="CaixaDeTexto 10"/>
          <p:cNvSpPr txBox="1"/>
          <p:nvPr/>
        </p:nvSpPr>
        <p:spPr>
          <a:xfrm>
            <a:off x="0" y="1475492"/>
            <a:ext cx="9144000" cy="36933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pt-PT" b="1" dirty="0" smtClean="0">
                <a:solidFill>
                  <a:schemeClr val="bg1"/>
                </a:solidFill>
                <a:latin typeface="Calibri" pitchFamily="34" charset="0"/>
              </a:rPr>
              <a:t>3. CAMINHOS PARA </a:t>
            </a:r>
            <a:r>
              <a:rPr lang="pt-PT" b="1" dirty="0" smtClean="0">
                <a:solidFill>
                  <a:schemeClr val="bg1"/>
                </a:solidFill>
                <a:latin typeface="Calibri" pitchFamily="34" charset="0"/>
              </a:rPr>
              <a:t>O ALGARVE NO </a:t>
            </a:r>
            <a:r>
              <a:rPr lang="pt-PT" b="1" dirty="0" smtClean="0">
                <a:solidFill>
                  <a:schemeClr val="bg1"/>
                </a:solidFill>
                <a:latin typeface="Calibri" pitchFamily="34" charset="0"/>
              </a:rPr>
              <a:t>CONTEXTO DOS DESAFIOS EUROPEUS</a:t>
            </a:r>
            <a:endParaRPr lang="pt-PT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2" name="Marcador de Posição do Número do Diapositivo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C926F9-5D1C-460E-87CF-E956619F3569}" type="slidenum">
              <a:rPr lang="pt-PT" sz="1600" smtClean="0">
                <a:solidFill>
                  <a:schemeClr val="accent1">
                    <a:lumMod val="50000"/>
                  </a:schemeClr>
                </a:solidFill>
              </a:rPr>
              <a:pPr>
                <a:defRPr/>
              </a:pPr>
              <a:t>18</a:t>
            </a:fld>
            <a:endParaRPr lang="pt-PT" sz="16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3" name="Rectângulo 12"/>
          <p:cNvSpPr/>
          <p:nvPr/>
        </p:nvSpPr>
        <p:spPr>
          <a:xfrm>
            <a:off x="1547664" y="0"/>
            <a:ext cx="7596336" cy="9087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2000" b="1" i="1" dirty="0" smtClean="0">
                <a:solidFill>
                  <a:schemeClr val="accent1">
                    <a:lumMod val="75000"/>
                  </a:schemeClr>
                </a:solidFill>
              </a:rPr>
              <a:t>Algarve - Dimensões-problema </a:t>
            </a:r>
            <a:r>
              <a:rPr lang="pt-PT" sz="2000" b="1" i="1" dirty="0">
                <a:solidFill>
                  <a:schemeClr val="accent1">
                    <a:lumMod val="75000"/>
                  </a:schemeClr>
                </a:solidFill>
              </a:rPr>
              <a:t>e </a:t>
            </a:r>
            <a:r>
              <a:rPr lang="pt-PT" sz="2000" b="1" i="1" dirty="0" smtClean="0">
                <a:solidFill>
                  <a:schemeClr val="accent1">
                    <a:lumMod val="75000"/>
                  </a:schemeClr>
                </a:solidFill>
              </a:rPr>
              <a:t>Desafios do Emprego </a:t>
            </a:r>
            <a:endParaRPr lang="pt-PT" sz="2000" b="1" i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2000" b="1" i="1" dirty="0" smtClean="0">
                <a:solidFill>
                  <a:schemeClr val="accent1">
                    <a:lumMod val="75000"/>
                  </a:schemeClr>
                </a:solidFill>
              </a:rPr>
              <a:t>no </a:t>
            </a:r>
            <a:r>
              <a:rPr lang="pt-PT" sz="2000" b="1" i="1" dirty="0" smtClean="0">
                <a:solidFill>
                  <a:schemeClr val="accent1">
                    <a:lumMod val="75000"/>
                  </a:schemeClr>
                </a:solidFill>
              </a:rPr>
              <a:t>horizonte 2014-2020</a:t>
            </a:r>
            <a:endParaRPr lang="pt-PT" sz="20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ângulo 3"/>
          <p:cNvSpPr/>
          <p:nvPr/>
        </p:nvSpPr>
        <p:spPr>
          <a:xfrm>
            <a:off x="1547664" y="0"/>
            <a:ext cx="7596336" cy="9087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2000" b="1" i="1" dirty="0" smtClean="0">
                <a:solidFill>
                  <a:schemeClr val="accent1">
                    <a:lumMod val="75000"/>
                  </a:schemeClr>
                </a:solidFill>
              </a:rPr>
              <a:t>Algarve - Dimensões-problema </a:t>
            </a:r>
            <a:r>
              <a:rPr lang="pt-PT" sz="2000" b="1" i="1" dirty="0">
                <a:solidFill>
                  <a:schemeClr val="accent1">
                    <a:lumMod val="75000"/>
                  </a:schemeClr>
                </a:solidFill>
              </a:rPr>
              <a:t>e </a:t>
            </a:r>
            <a:r>
              <a:rPr lang="pt-PT" sz="2000" b="1" i="1" dirty="0" smtClean="0">
                <a:solidFill>
                  <a:schemeClr val="accent1">
                    <a:lumMod val="75000"/>
                  </a:schemeClr>
                </a:solidFill>
              </a:rPr>
              <a:t>Desafios do Emprego </a:t>
            </a:r>
            <a:endParaRPr lang="pt-PT" sz="2000" b="1" i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2000" b="1" i="1" dirty="0" smtClean="0">
                <a:solidFill>
                  <a:schemeClr val="accent1">
                    <a:lumMod val="75000"/>
                  </a:schemeClr>
                </a:solidFill>
              </a:rPr>
              <a:t>no </a:t>
            </a:r>
            <a:r>
              <a:rPr lang="pt-PT" sz="2000" b="1" i="1" dirty="0" smtClean="0">
                <a:solidFill>
                  <a:schemeClr val="accent1">
                    <a:lumMod val="75000"/>
                  </a:schemeClr>
                </a:solidFill>
              </a:rPr>
              <a:t>horizonte 2014-2020</a:t>
            </a:r>
            <a:endParaRPr lang="pt-PT" sz="20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6387" name="CaixaDeTexto 4"/>
          <p:cNvSpPr txBox="1">
            <a:spLocks noChangeArrowheads="1"/>
          </p:cNvSpPr>
          <p:nvPr/>
        </p:nvSpPr>
        <p:spPr bwMode="auto">
          <a:xfrm>
            <a:off x="323528" y="2636912"/>
            <a:ext cx="8820472" cy="20082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buFontTx/>
              <a:buAutoNum type="arabicPeriod"/>
            </a:pPr>
            <a:endParaRPr lang="pt-PT" b="1" dirty="0">
              <a:latin typeface="Calibri" pitchFamily="34" charset="0"/>
            </a:endParaRPr>
          </a:p>
          <a:p>
            <a:pPr marL="342900" indent="-342900">
              <a:lnSpc>
                <a:spcPct val="150000"/>
              </a:lnSpc>
              <a:spcAft>
                <a:spcPts val="1800"/>
              </a:spcAft>
            </a:pPr>
            <a:r>
              <a:rPr lang="pt-PT" sz="1700" b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1. VISÃO </a:t>
            </a:r>
            <a:r>
              <a:rPr lang="pt-PT" sz="1700" b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COMPREENSIVA DA PROBLEMÁTICA DO EMPREGO/DESEMPREGO NO ALGARVE</a:t>
            </a:r>
          </a:p>
          <a:p>
            <a:pPr marL="342900" indent="-342900">
              <a:lnSpc>
                <a:spcPct val="150000"/>
              </a:lnSpc>
              <a:spcAft>
                <a:spcPts val="1800"/>
              </a:spcAft>
            </a:pPr>
            <a:r>
              <a:rPr lang="pt-PT" sz="1700" b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2</a:t>
            </a:r>
            <a:r>
              <a:rPr lang="pt-PT" sz="1700" b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. PERSPETIVAS </a:t>
            </a:r>
            <a:r>
              <a:rPr lang="pt-PT" sz="1700" b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PARA OS FUNDOS ESTRUTURAIS NO CONTEXTO DA </a:t>
            </a:r>
            <a:r>
              <a:rPr lang="pt-PT" sz="1700" b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ESTRATÉGIA </a:t>
            </a:r>
            <a:r>
              <a:rPr lang="pt-PT" sz="1700" b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EUROPA </a:t>
            </a:r>
            <a:r>
              <a:rPr lang="pt-PT" sz="1700" b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2020</a:t>
            </a:r>
          </a:p>
          <a:p>
            <a:pPr marL="342900" indent="-342900">
              <a:lnSpc>
                <a:spcPct val="150000"/>
              </a:lnSpc>
              <a:spcAft>
                <a:spcPts val="600"/>
              </a:spcAft>
            </a:pPr>
            <a:r>
              <a:rPr lang="pt-PT" sz="1700" b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3</a:t>
            </a:r>
            <a:r>
              <a:rPr lang="pt-PT" sz="1700" b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. CAMINHOS PARA </a:t>
            </a:r>
            <a:r>
              <a:rPr lang="pt-PT" sz="1700" b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O ALGARVE NO CONTEXTO DOS DESAFIOS EUROPEUS</a:t>
            </a:r>
            <a:endParaRPr lang="pt-PT" sz="1700" b="1" dirty="0">
              <a:solidFill>
                <a:schemeClr val="accent1">
                  <a:lumMod val="75000"/>
                </a:schemeClr>
              </a:solidFill>
              <a:latin typeface="Calibri" pitchFamily="34" charset="0"/>
            </a:endParaRPr>
          </a:p>
        </p:txBody>
      </p:sp>
      <p:sp>
        <p:nvSpPr>
          <p:cNvPr id="16388" name="CaixaDeTexto 5"/>
          <p:cNvSpPr txBox="1">
            <a:spLocks noChangeArrowheads="1"/>
          </p:cNvSpPr>
          <p:nvPr/>
        </p:nvSpPr>
        <p:spPr bwMode="auto">
          <a:xfrm>
            <a:off x="2195736" y="1628800"/>
            <a:ext cx="4572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PT" sz="3200" b="1" dirty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ROTEIRO</a:t>
            </a:r>
          </a:p>
        </p:txBody>
      </p:sp>
      <p:sp>
        <p:nvSpPr>
          <p:cNvPr id="16389" name="CaixaDeTexto 6"/>
          <p:cNvSpPr txBox="1">
            <a:spLocks noChangeArrowheads="1"/>
          </p:cNvSpPr>
          <p:nvPr/>
        </p:nvSpPr>
        <p:spPr bwMode="auto">
          <a:xfrm>
            <a:off x="71438" y="6215063"/>
            <a:ext cx="91440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PT" i="1" dirty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A. Oliveira das </a:t>
            </a:r>
            <a:r>
              <a:rPr lang="pt-PT" i="1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Neves, IESE</a:t>
            </a:r>
            <a:endParaRPr lang="pt-PT" i="1" dirty="0">
              <a:solidFill>
                <a:schemeClr val="accent1">
                  <a:lumMod val="50000"/>
                </a:schemeClr>
              </a:solidFill>
              <a:latin typeface="Calibri" pitchFamily="34" charset="0"/>
            </a:endParaRPr>
          </a:p>
        </p:txBody>
      </p:sp>
      <p:pic>
        <p:nvPicPr>
          <p:cNvPr id="9" name="Imagem 8" descr="Parlamento Europeu 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989385" cy="930813"/>
          </a:xfrm>
          <a:prstGeom prst="rect">
            <a:avLst/>
          </a:prstGeom>
        </p:spPr>
      </p:pic>
      <p:sp>
        <p:nvSpPr>
          <p:cNvPr id="10" name="Marcador de Posição do Número do Diapositivo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C926F9-5D1C-460E-87CF-E956619F3569}" type="slidenum">
              <a:rPr lang="pt-PT" sz="1600" smtClean="0">
                <a:solidFill>
                  <a:schemeClr val="accent1">
                    <a:lumMod val="50000"/>
                  </a:schemeClr>
                </a:solidFill>
              </a:rPr>
              <a:pPr>
                <a:defRPr/>
              </a:pPr>
              <a:t>2</a:t>
            </a:fld>
            <a:endParaRPr lang="pt-PT" sz="16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9" name="CaixaDeTexto 6"/>
          <p:cNvSpPr txBox="1">
            <a:spLocks noChangeArrowheads="1"/>
          </p:cNvSpPr>
          <p:nvPr/>
        </p:nvSpPr>
        <p:spPr bwMode="auto">
          <a:xfrm>
            <a:off x="0" y="6488113"/>
            <a:ext cx="91440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PT" i="1" dirty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A. Oliveira das </a:t>
            </a:r>
            <a:r>
              <a:rPr lang="pt-PT" i="1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Neves, IESE</a:t>
            </a:r>
            <a:endParaRPr lang="pt-PT" i="1" dirty="0">
              <a:solidFill>
                <a:schemeClr val="accent1">
                  <a:lumMod val="50000"/>
                </a:schemeClr>
              </a:solidFill>
              <a:latin typeface="Calibri" pitchFamily="34" charset="0"/>
            </a:endParaRPr>
          </a:p>
        </p:txBody>
      </p:sp>
      <p:pic>
        <p:nvPicPr>
          <p:cNvPr id="9" name="Imagem 8" descr="Parlamento Europeu 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989385" cy="930813"/>
          </a:xfrm>
          <a:prstGeom prst="rect">
            <a:avLst/>
          </a:prstGeom>
        </p:spPr>
      </p:pic>
      <p:sp>
        <p:nvSpPr>
          <p:cNvPr id="10" name="Marcador de Posição do Número do Diapositivo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C926F9-5D1C-460E-87CF-E956619F3569}" type="slidenum">
              <a:rPr lang="pt-PT" sz="1600" smtClean="0">
                <a:solidFill>
                  <a:schemeClr val="accent1">
                    <a:lumMod val="50000"/>
                  </a:schemeClr>
                </a:solidFill>
              </a:rPr>
              <a:pPr>
                <a:defRPr/>
              </a:pPr>
              <a:t>3</a:t>
            </a:fld>
            <a:endParaRPr lang="pt-PT" sz="16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8" name="CaixaDeTexto 9"/>
          <p:cNvSpPr txBox="1">
            <a:spLocks noChangeArrowheads="1"/>
          </p:cNvSpPr>
          <p:nvPr/>
        </p:nvSpPr>
        <p:spPr bwMode="auto">
          <a:xfrm>
            <a:off x="251520" y="1412776"/>
            <a:ext cx="835818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PT" b="1" dirty="0" smtClean="0">
                <a:latin typeface="Calibri" pitchFamily="34" charset="0"/>
              </a:rPr>
              <a:t>Síntese </a:t>
            </a:r>
            <a:r>
              <a:rPr lang="pt-PT" b="1" dirty="0">
                <a:latin typeface="Calibri" pitchFamily="34" charset="0"/>
              </a:rPr>
              <a:t>de evolução (</a:t>
            </a:r>
            <a:r>
              <a:rPr lang="pt-PT" b="1" dirty="0" smtClean="0">
                <a:latin typeface="Calibri" pitchFamily="34" charset="0"/>
              </a:rPr>
              <a:t>2007-2010)</a:t>
            </a:r>
            <a:endParaRPr lang="pt-PT" b="1" dirty="0">
              <a:latin typeface="Calibri" pitchFamily="34" charset="0"/>
            </a:endParaRPr>
          </a:p>
        </p:txBody>
      </p:sp>
      <p:graphicFrame>
        <p:nvGraphicFramePr>
          <p:cNvPr id="11" name="Group 14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57101266"/>
              </p:ext>
            </p:extLst>
          </p:nvPr>
        </p:nvGraphicFramePr>
        <p:xfrm>
          <a:off x="144016" y="1844824"/>
          <a:ext cx="8748464" cy="4084205"/>
        </p:xfrm>
        <a:graphic>
          <a:graphicData uri="http://schemas.openxmlformats.org/drawingml/2006/table">
            <a:tbl>
              <a:tblPr/>
              <a:tblGrid>
                <a:gridCol w="6516216"/>
                <a:gridCol w="1305940"/>
                <a:gridCol w="926308"/>
              </a:tblGrid>
              <a:tr h="47013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CAE (versão </a:t>
                      </a:r>
                      <a:r>
                        <a:rPr kumimoji="0" lang="pt-PT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3.0.)</a:t>
                      </a:r>
                      <a:endParaRPr kumimoji="0" lang="pt-PT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0484" marR="5048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Variação Estabelecimentos</a:t>
                      </a:r>
                      <a:endParaRPr kumimoji="0" lang="pt-PT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0484" marR="5048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Variação Pessoal</a:t>
                      </a:r>
                      <a:endParaRPr kumimoji="0" lang="pt-PT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0484" marR="5048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34708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A - Agricultura, produção animal, caça, floresta e pesca</a:t>
                      </a:r>
                      <a:endParaRPr kumimoji="0" lang="pt-PT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0484" marR="50484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-23,6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1600" b="0" i="0" u="none" strike="noStrike" kern="1200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-23,2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717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C - Indústrias Transformadoras</a:t>
                      </a:r>
                      <a:endParaRPr kumimoji="0" lang="pt-PT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0484" marR="50484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-18,8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-29,1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717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F - Construção</a:t>
                      </a:r>
                      <a:endParaRPr kumimoji="0" lang="pt-PT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0484" marR="50484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-33,1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-44,3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7170">
                <a:tc>
                  <a:txBody>
                    <a:bodyPr/>
                    <a:lstStyle/>
                    <a:p>
                      <a:pPr marL="182563" marR="0" lvl="0" indent="-1825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G - Comércio por grosso e a retalho; reparação de veículos automóveis e motociclos</a:t>
                      </a:r>
                      <a:endParaRPr kumimoji="0" lang="pt-PT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0484" marR="50484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-17,9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-13,0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717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I - Alojamento, restauração e similares</a:t>
                      </a:r>
                      <a:endParaRPr kumimoji="0" lang="pt-PT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0484" marR="50484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-14,1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-18,3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6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J - Actividades de informação e de comunicação</a:t>
                      </a:r>
                      <a:endParaRPr kumimoji="0" lang="pt-PT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0484" marR="50484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-18,8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-11,2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717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L - Actividades Imobiliárias</a:t>
                      </a:r>
                      <a:endParaRPr kumimoji="0" lang="pt-PT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0484" marR="50484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-28,0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-20,3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6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N - Actividades administrativas e dos serviços de apoio</a:t>
                      </a:r>
                      <a:endParaRPr kumimoji="0" lang="pt-PT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0484" marR="50484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-25,4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-4,5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717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O - Administração Pública e Defesa; Segurança Social Obrigatória</a:t>
                      </a:r>
                      <a:endParaRPr kumimoji="0" lang="pt-PT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0484" marR="50484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-55,7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-79,2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717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P - Educação</a:t>
                      </a:r>
                      <a:endParaRPr kumimoji="0" lang="pt-PT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0484" marR="50484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-32,3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-40,0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810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Total</a:t>
                      </a:r>
                      <a:endParaRPr kumimoji="0" lang="pt-PT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0484" marR="50484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16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-18,6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16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-18,6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" name="CaixaDeTexto 10"/>
          <p:cNvSpPr txBox="1">
            <a:spLocks noChangeArrowheads="1"/>
          </p:cNvSpPr>
          <p:nvPr/>
        </p:nvSpPr>
        <p:spPr bwMode="auto">
          <a:xfrm>
            <a:off x="2987824" y="6093296"/>
            <a:ext cx="521493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PT" sz="1400" dirty="0">
                <a:latin typeface="Calibri" pitchFamily="34" charset="0"/>
              </a:rPr>
              <a:t>Fonte: GEP/MTSS, Quadros de Pessoal</a:t>
            </a:r>
          </a:p>
        </p:txBody>
      </p:sp>
      <p:sp>
        <p:nvSpPr>
          <p:cNvPr id="13" name="Rectângulo 12"/>
          <p:cNvSpPr/>
          <p:nvPr/>
        </p:nvSpPr>
        <p:spPr>
          <a:xfrm>
            <a:off x="1547664" y="0"/>
            <a:ext cx="7596336" cy="9087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2000" b="1" i="1" dirty="0" smtClean="0">
                <a:solidFill>
                  <a:schemeClr val="accent1">
                    <a:lumMod val="75000"/>
                  </a:schemeClr>
                </a:solidFill>
              </a:rPr>
              <a:t>Algarve - Dimensões-problema </a:t>
            </a:r>
            <a:r>
              <a:rPr lang="pt-PT" sz="2000" b="1" i="1" dirty="0">
                <a:solidFill>
                  <a:schemeClr val="accent1">
                    <a:lumMod val="75000"/>
                  </a:schemeClr>
                </a:solidFill>
              </a:rPr>
              <a:t>e </a:t>
            </a:r>
            <a:r>
              <a:rPr lang="pt-PT" sz="2000" b="1" i="1" dirty="0" smtClean="0">
                <a:solidFill>
                  <a:schemeClr val="accent1">
                    <a:lumMod val="75000"/>
                  </a:schemeClr>
                </a:solidFill>
              </a:rPr>
              <a:t>Desafios do Emprego </a:t>
            </a:r>
            <a:endParaRPr lang="pt-PT" sz="2000" b="1" i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2000" b="1" i="1" dirty="0" smtClean="0">
                <a:solidFill>
                  <a:schemeClr val="accent1">
                    <a:lumMod val="75000"/>
                  </a:schemeClr>
                </a:solidFill>
              </a:rPr>
              <a:t>no </a:t>
            </a:r>
            <a:r>
              <a:rPr lang="pt-PT" sz="2000" b="1" i="1" dirty="0" smtClean="0">
                <a:solidFill>
                  <a:schemeClr val="accent1">
                    <a:lumMod val="75000"/>
                  </a:schemeClr>
                </a:solidFill>
              </a:rPr>
              <a:t>horizonte 2014-2020</a:t>
            </a:r>
            <a:endParaRPr lang="pt-PT" sz="20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4" name="CaixaDeTexto 5"/>
          <p:cNvSpPr txBox="1">
            <a:spLocks noChangeArrowheads="1"/>
          </p:cNvSpPr>
          <p:nvPr/>
        </p:nvSpPr>
        <p:spPr bwMode="auto">
          <a:xfrm>
            <a:off x="395536" y="1052736"/>
            <a:ext cx="821531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PT" sz="2000" b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Tecido Empresarial e Empregador</a:t>
            </a:r>
            <a:endParaRPr lang="pt-PT" sz="2000" b="1" dirty="0">
              <a:solidFill>
                <a:schemeClr val="accent1">
                  <a:lumMod val="75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9" name="CaixaDeTexto 6"/>
          <p:cNvSpPr txBox="1">
            <a:spLocks noChangeArrowheads="1"/>
          </p:cNvSpPr>
          <p:nvPr/>
        </p:nvSpPr>
        <p:spPr bwMode="auto">
          <a:xfrm>
            <a:off x="0" y="6488113"/>
            <a:ext cx="91440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PT" i="1" dirty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A. Oliveira das </a:t>
            </a:r>
            <a:r>
              <a:rPr lang="pt-PT" i="1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Neves, IESE</a:t>
            </a:r>
            <a:endParaRPr lang="pt-PT" i="1" dirty="0">
              <a:solidFill>
                <a:schemeClr val="accent1">
                  <a:lumMod val="50000"/>
                </a:schemeClr>
              </a:solidFill>
              <a:latin typeface="Calibri" pitchFamily="34" charset="0"/>
            </a:endParaRPr>
          </a:p>
        </p:txBody>
      </p:sp>
      <p:pic>
        <p:nvPicPr>
          <p:cNvPr id="9" name="Imagem 8" descr="Parlamento Europeu 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989385" cy="930813"/>
          </a:xfrm>
          <a:prstGeom prst="rect">
            <a:avLst/>
          </a:prstGeom>
        </p:spPr>
      </p:pic>
      <p:sp>
        <p:nvSpPr>
          <p:cNvPr id="10" name="CaixaDeTexto 5"/>
          <p:cNvSpPr txBox="1">
            <a:spLocks noChangeArrowheads="1"/>
          </p:cNvSpPr>
          <p:nvPr/>
        </p:nvSpPr>
        <p:spPr bwMode="auto">
          <a:xfrm>
            <a:off x="323528" y="1628800"/>
            <a:ext cx="821531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PT" sz="2000" b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Tecido Empresarial e Empregador</a:t>
            </a:r>
            <a:endParaRPr lang="pt-PT" sz="2000" b="1" dirty="0">
              <a:solidFill>
                <a:schemeClr val="accent1">
                  <a:lumMod val="75000"/>
                </a:schemeClr>
              </a:solidFill>
              <a:latin typeface="Calibri" pitchFamily="34" charset="0"/>
            </a:endParaRPr>
          </a:p>
        </p:txBody>
      </p:sp>
      <p:sp>
        <p:nvSpPr>
          <p:cNvPr id="13" name="CaixaDeTexto 12"/>
          <p:cNvSpPr txBox="1"/>
          <p:nvPr/>
        </p:nvSpPr>
        <p:spPr>
          <a:xfrm>
            <a:off x="0" y="1196753"/>
            <a:ext cx="9144000" cy="36933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pt-PT" b="1" dirty="0" smtClean="0">
                <a:solidFill>
                  <a:schemeClr val="bg1"/>
                </a:solidFill>
                <a:latin typeface="Calibri" pitchFamily="34" charset="0"/>
              </a:rPr>
              <a:t>1. VISÃO COMPREENSIVA DA PROBLEMÁTICA DO EMPREGO/DESEMPREGO NO ALGARVE</a:t>
            </a:r>
          </a:p>
        </p:txBody>
      </p:sp>
      <p:sp>
        <p:nvSpPr>
          <p:cNvPr id="12" name="Marcador de Posição do Número do Diapositivo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C926F9-5D1C-460E-87CF-E956619F3569}" type="slidenum">
              <a:rPr lang="pt-PT" sz="1600" smtClean="0">
                <a:solidFill>
                  <a:schemeClr val="accent1">
                    <a:lumMod val="50000"/>
                  </a:schemeClr>
                </a:solidFill>
              </a:rPr>
              <a:pPr>
                <a:defRPr/>
              </a:pPr>
              <a:t>4</a:t>
            </a:fld>
            <a:endParaRPr lang="pt-PT" sz="16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4" name="Rectângulo 13"/>
          <p:cNvSpPr/>
          <p:nvPr/>
        </p:nvSpPr>
        <p:spPr>
          <a:xfrm>
            <a:off x="1547664" y="0"/>
            <a:ext cx="7596336" cy="9087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2000" b="1" i="1" dirty="0" smtClean="0">
                <a:solidFill>
                  <a:schemeClr val="accent1">
                    <a:lumMod val="75000"/>
                  </a:schemeClr>
                </a:solidFill>
              </a:rPr>
              <a:t>Algarve - Dimensões-problema </a:t>
            </a:r>
            <a:r>
              <a:rPr lang="pt-PT" sz="2000" b="1" i="1" dirty="0">
                <a:solidFill>
                  <a:schemeClr val="accent1">
                    <a:lumMod val="75000"/>
                  </a:schemeClr>
                </a:solidFill>
              </a:rPr>
              <a:t>e </a:t>
            </a:r>
            <a:r>
              <a:rPr lang="pt-PT" sz="2000" b="1" i="1" dirty="0" smtClean="0">
                <a:solidFill>
                  <a:schemeClr val="accent1">
                    <a:lumMod val="75000"/>
                  </a:schemeClr>
                </a:solidFill>
              </a:rPr>
              <a:t>Desafios do Emprego </a:t>
            </a:r>
            <a:endParaRPr lang="pt-PT" sz="2000" b="1" i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2000" b="1" i="1" dirty="0" smtClean="0">
                <a:solidFill>
                  <a:schemeClr val="accent1">
                    <a:lumMod val="75000"/>
                  </a:schemeClr>
                </a:solidFill>
              </a:rPr>
              <a:t>no </a:t>
            </a:r>
            <a:r>
              <a:rPr lang="pt-PT" sz="2000" b="1" i="1" dirty="0" smtClean="0">
                <a:solidFill>
                  <a:schemeClr val="accent1">
                    <a:lumMod val="75000"/>
                  </a:schemeClr>
                </a:solidFill>
              </a:rPr>
              <a:t>horizonte 2014-2020</a:t>
            </a:r>
            <a:endParaRPr lang="pt-PT" sz="20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5" name="CaixaDeTexto 14"/>
          <p:cNvSpPr txBox="1"/>
          <p:nvPr/>
        </p:nvSpPr>
        <p:spPr>
          <a:xfrm>
            <a:off x="323528" y="2132856"/>
            <a:ext cx="864096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b="1" dirty="0" smtClean="0"/>
              <a:t>Dimensões-problema</a:t>
            </a:r>
          </a:p>
          <a:p>
            <a:pPr algn="ctr"/>
            <a:endParaRPr lang="pt-PT" b="1" dirty="0" smtClean="0"/>
          </a:p>
          <a:p>
            <a:pPr marL="182563" lvl="0" indent="-182563" algn="just">
              <a:spcAft>
                <a:spcPts val="600"/>
              </a:spcAft>
              <a:buClr>
                <a:schemeClr val="accent1">
                  <a:lumMod val="75000"/>
                </a:schemeClr>
              </a:buClr>
              <a:buFont typeface="Century Gothic" pitchFamily="34" charset="0"/>
              <a:buChar char="•"/>
            </a:pPr>
            <a:r>
              <a:rPr lang="pt-PT" dirty="0" smtClean="0">
                <a:latin typeface="+mn-lt"/>
              </a:rPr>
              <a:t>Fragmentação do tecido empresarial e reduzida base de acumulação económica (70%  das empresas têm menos de 5 trabalhadores</a:t>
            </a:r>
            <a:r>
              <a:rPr lang="pt-PT" dirty="0" smtClean="0">
                <a:latin typeface="+mn-lt"/>
              </a:rPr>
              <a:t>).</a:t>
            </a:r>
          </a:p>
          <a:p>
            <a:pPr marL="182563" lvl="0" indent="-182563" algn="just">
              <a:spcAft>
                <a:spcPts val="600"/>
              </a:spcAft>
              <a:buClr>
                <a:schemeClr val="accent1">
                  <a:lumMod val="75000"/>
                </a:schemeClr>
              </a:buClr>
              <a:buFont typeface="Century Gothic" pitchFamily="34" charset="0"/>
              <a:buChar char="•"/>
            </a:pPr>
            <a:r>
              <a:rPr lang="pt-PT" dirty="0" smtClean="0">
                <a:latin typeface="+mn-lt"/>
              </a:rPr>
              <a:t>Fraco </a:t>
            </a:r>
            <a:r>
              <a:rPr lang="pt-PT" dirty="0" smtClean="0">
                <a:latin typeface="+mn-lt"/>
              </a:rPr>
              <a:t>dinamismo da procura empresarial de serviços de apoio tecnológicos</a:t>
            </a:r>
            <a:r>
              <a:rPr lang="pt-PT" dirty="0" smtClean="0">
                <a:latin typeface="+mn-lt"/>
              </a:rPr>
              <a:t>.</a:t>
            </a:r>
          </a:p>
          <a:p>
            <a:pPr marL="182563" lvl="0" indent="-182563" algn="just">
              <a:spcAft>
                <a:spcPts val="600"/>
              </a:spcAft>
              <a:buClr>
                <a:schemeClr val="accent1">
                  <a:lumMod val="75000"/>
                </a:schemeClr>
              </a:buClr>
              <a:buFont typeface="Century Gothic" pitchFamily="34" charset="0"/>
              <a:buChar char="•"/>
            </a:pPr>
            <a:r>
              <a:rPr lang="pt-PT" dirty="0" smtClean="0">
                <a:latin typeface="+mn-lt"/>
              </a:rPr>
              <a:t>Peso </a:t>
            </a:r>
            <a:r>
              <a:rPr lang="pt-PT" dirty="0" smtClean="0">
                <a:latin typeface="+mn-lt"/>
              </a:rPr>
              <a:t>elevado do emprego informal na economia da Região, com reflexos negativos na estruturação do mercado de emprego.</a:t>
            </a:r>
            <a:endParaRPr lang="pt-PT" dirty="0" smtClean="0">
              <a:latin typeface="+mn-lt"/>
              <a:ea typeface="Times New Roman"/>
            </a:endParaRPr>
          </a:p>
          <a:p>
            <a:pPr marL="182563" lvl="0" indent="-182563" algn="just">
              <a:spcAft>
                <a:spcPts val="600"/>
              </a:spcAft>
              <a:buClr>
                <a:schemeClr val="accent1">
                  <a:lumMod val="75000"/>
                </a:schemeClr>
              </a:buClr>
              <a:buFont typeface="Century Gothic" pitchFamily="34" charset="0"/>
              <a:buChar char="•"/>
            </a:pPr>
            <a:r>
              <a:rPr lang="pt-PT" dirty="0" smtClean="0">
                <a:latin typeface="+mn-lt"/>
              </a:rPr>
              <a:t>Reduzida fixação de competências escolares de base técnica pelo tecido empresarial</a:t>
            </a:r>
            <a:r>
              <a:rPr lang="pt-PT" dirty="0" smtClean="0">
                <a:latin typeface="+mn-lt"/>
              </a:rPr>
              <a:t>.</a:t>
            </a:r>
          </a:p>
          <a:p>
            <a:pPr marL="182563" lvl="0" indent="-182563" algn="just">
              <a:spcAft>
                <a:spcPts val="600"/>
              </a:spcAft>
              <a:buClr>
                <a:schemeClr val="accent1">
                  <a:lumMod val="75000"/>
                </a:schemeClr>
              </a:buClr>
              <a:buFont typeface="Century Gothic" pitchFamily="34" charset="0"/>
              <a:buChar char="•"/>
            </a:pPr>
            <a:r>
              <a:rPr lang="pt-PT" dirty="0" smtClean="0">
                <a:latin typeface="+mn-lt"/>
              </a:rPr>
              <a:t>Tendência </a:t>
            </a:r>
            <a:r>
              <a:rPr lang="pt-PT" dirty="0" smtClean="0">
                <a:latin typeface="+mn-lt"/>
              </a:rPr>
              <a:t>de crescimento do desemprego absoluto e relativo (nos segmentos dotados de habilitação média e superior).</a:t>
            </a:r>
            <a:endParaRPr lang="pt-PT" dirty="0" smtClean="0">
              <a:latin typeface="+mn-lt"/>
              <a:ea typeface="Times New Roman"/>
            </a:endParaRPr>
          </a:p>
          <a:p>
            <a:pPr marL="182563" lvl="0" indent="-182563" algn="just">
              <a:spcAft>
                <a:spcPts val="600"/>
              </a:spcAft>
              <a:buClr>
                <a:schemeClr val="accent1">
                  <a:lumMod val="75000"/>
                </a:schemeClr>
              </a:buClr>
              <a:buFont typeface="Century Gothic" pitchFamily="34" charset="0"/>
              <a:buChar char="•"/>
            </a:pPr>
            <a:r>
              <a:rPr lang="pt-PT" dirty="0" smtClean="0">
                <a:latin typeface="+mn-lt"/>
              </a:rPr>
              <a:t>Resultados insatisfatórios das políticas </a:t>
            </a:r>
            <a:r>
              <a:rPr lang="pt-PT" dirty="0" smtClean="0">
                <a:latin typeface="+mn-lt"/>
              </a:rPr>
              <a:t>ativas </a:t>
            </a:r>
            <a:r>
              <a:rPr lang="pt-PT" dirty="0" smtClean="0">
                <a:latin typeface="+mn-lt"/>
              </a:rPr>
              <a:t>de emprego (</a:t>
            </a:r>
            <a:r>
              <a:rPr lang="pt-PT" dirty="0" err="1" smtClean="0">
                <a:latin typeface="+mn-lt"/>
              </a:rPr>
              <a:t>p.e</a:t>
            </a:r>
            <a:r>
              <a:rPr lang="pt-PT" dirty="0" smtClean="0">
                <a:latin typeface="+mn-lt"/>
              </a:rPr>
              <a:t>., educação, formação de jovens e de adultos e reconversão profissional).</a:t>
            </a:r>
            <a:endParaRPr lang="pt-PT" dirty="0" smtClean="0">
              <a:latin typeface="+mn-lt"/>
              <a:ea typeface="Times New Roman"/>
            </a:endParaRPr>
          </a:p>
          <a:p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9" name="CaixaDeTexto 6"/>
          <p:cNvSpPr txBox="1">
            <a:spLocks noChangeArrowheads="1"/>
          </p:cNvSpPr>
          <p:nvPr/>
        </p:nvSpPr>
        <p:spPr bwMode="auto">
          <a:xfrm>
            <a:off x="0" y="6488113"/>
            <a:ext cx="91440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PT" i="1" dirty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A. Oliveira das </a:t>
            </a:r>
            <a:r>
              <a:rPr lang="pt-PT" i="1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Neves, IESE</a:t>
            </a:r>
            <a:endParaRPr lang="pt-PT" i="1" dirty="0">
              <a:solidFill>
                <a:schemeClr val="accent1">
                  <a:lumMod val="50000"/>
                </a:schemeClr>
              </a:solidFill>
              <a:latin typeface="Calibri" pitchFamily="34" charset="0"/>
            </a:endParaRPr>
          </a:p>
        </p:txBody>
      </p:sp>
      <p:pic>
        <p:nvPicPr>
          <p:cNvPr id="9" name="Imagem 8" descr="Parlamento Europeu 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989385" cy="930813"/>
          </a:xfrm>
          <a:prstGeom prst="rect">
            <a:avLst/>
          </a:prstGeom>
        </p:spPr>
      </p:pic>
      <p:sp>
        <p:nvSpPr>
          <p:cNvPr id="10" name="CaixaDeTexto 5"/>
          <p:cNvSpPr txBox="1">
            <a:spLocks noChangeArrowheads="1"/>
          </p:cNvSpPr>
          <p:nvPr/>
        </p:nvSpPr>
        <p:spPr bwMode="auto">
          <a:xfrm>
            <a:off x="323528" y="1628800"/>
            <a:ext cx="821531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PT" sz="2000" b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Tecido Empresarial e Empregador </a:t>
            </a:r>
            <a:endParaRPr lang="pt-PT" sz="2000" b="1" dirty="0">
              <a:solidFill>
                <a:schemeClr val="accent1">
                  <a:lumMod val="75000"/>
                </a:schemeClr>
              </a:solidFill>
              <a:latin typeface="Calibri" pitchFamily="34" charset="0"/>
            </a:endParaRPr>
          </a:p>
        </p:txBody>
      </p:sp>
      <p:sp>
        <p:nvSpPr>
          <p:cNvPr id="13" name="CaixaDeTexto 12"/>
          <p:cNvSpPr txBox="1"/>
          <p:nvPr/>
        </p:nvSpPr>
        <p:spPr>
          <a:xfrm>
            <a:off x="0" y="1196753"/>
            <a:ext cx="9144000" cy="36933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pt-PT" b="1" dirty="0" smtClean="0">
                <a:solidFill>
                  <a:schemeClr val="bg1"/>
                </a:solidFill>
                <a:latin typeface="Calibri" pitchFamily="34" charset="0"/>
              </a:rPr>
              <a:t>1. VISÃO COMPREENSIVA DA PROBLEMÁTICA DO EMPREGO/DESEMPREGO NO ALGARVE</a:t>
            </a:r>
          </a:p>
        </p:txBody>
      </p:sp>
      <p:sp>
        <p:nvSpPr>
          <p:cNvPr id="11" name="Marcador de Posição do Número do Diapositivo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C926F9-5D1C-460E-87CF-E956619F3569}" type="slidenum">
              <a:rPr lang="pt-PT" sz="1600" smtClean="0">
                <a:solidFill>
                  <a:schemeClr val="accent1">
                    <a:lumMod val="50000"/>
                  </a:schemeClr>
                </a:solidFill>
              </a:rPr>
              <a:pPr>
                <a:defRPr/>
              </a:pPr>
              <a:t>5</a:t>
            </a:fld>
            <a:endParaRPr lang="pt-PT" sz="16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4" name="Rectângulo 13"/>
          <p:cNvSpPr/>
          <p:nvPr/>
        </p:nvSpPr>
        <p:spPr>
          <a:xfrm>
            <a:off x="1547664" y="0"/>
            <a:ext cx="7596336" cy="9087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2000" b="1" i="1" dirty="0" smtClean="0">
                <a:solidFill>
                  <a:schemeClr val="accent1">
                    <a:lumMod val="75000"/>
                  </a:schemeClr>
                </a:solidFill>
              </a:rPr>
              <a:t>Algarve - Dimensões-problema </a:t>
            </a:r>
            <a:r>
              <a:rPr lang="pt-PT" sz="2000" b="1" i="1" dirty="0">
                <a:solidFill>
                  <a:schemeClr val="accent1">
                    <a:lumMod val="75000"/>
                  </a:schemeClr>
                </a:solidFill>
              </a:rPr>
              <a:t>e </a:t>
            </a:r>
            <a:r>
              <a:rPr lang="pt-PT" sz="2000" b="1" i="1" dirty="0" smtClean="0">
                <a:solidFill>
                  <a:schemeClr val="accent1">
                    <a:lumMod val="75000"/>
                  </a:schemeClr>
                </a:solidFill>
              </a:rPr>
              <a:t>Desafios do Emprego </a:t>
            </a:r>
            <a:endParaRPr lang="pt-PT" sz="2000" b="1" i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2000" b="1" i="1" dirty="0" smtClean="0">
                <a:solidFill>
                  <a:schemeClr val="accent1">
                    <a:lumMod val="75000"/>
                  </a:schemeClr>
                </a:solidFill>
              </a:rPr>
              <a:t>no </a:t>
            </a:r>
            <a:r>
              <a:rPr lang="pt-PT" sz="2000" b="1" i="1" dirty="0" smtClean="0">
                <a:solidFill>
                  <a:schemeClr val="accent1">
                    <a:lumMod val="75000"/>
                  </a:schemeClr>
                </a:solidFill>
              </a:rPr>
              <a:t>horizonte 2014-2020</a:t>
            </a:r>
            <a:endParaRPr lang="pt-PT" sz="20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5" name="CaixaDeTexto 14"/>
          <p:cNvSpPr txBox="1"/>
          <p:nvPr/>
        </p:nvSpPr>
        <p:spPr>
          <a:xfrm>
            <a:off x="251520" y="2348880"/>
            <a:ext cx="8568952" cy="40780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b="1" dirty="0" smtClean="0"/>
              <a:t>Dimensões-problema</a:t>
            </a:r>
          </a:p>
          <a:p>
            <a:endParaRPr lang="pt-PT" dirty="0" smtClean="0"/>
          </a:p>
          <a:p>
            <a:pPr marL="182563" indent="-182563" algn="just">
              <a:spcAft>
                <a:spcPts val="600"/>
              </a:spcAft>
              <a:buClr>
                <a:schemeClr val="accent1">
                  <a:lumMod val="75000"/>
                </a:schemeClr>
              </a:buClr>
              <a:buFont typeface="Century Gothic" pitchFamily="34" charset="0"/>
              <a:buChar char="•"/>
            </a:pPr>
            <a:r>
              <a:rPr lang="pt-PT" dirty="0" smtClean="0">
                <a:latin typeface="+mn-lt"/>
              </a:rPr>
              <a:t>Reduzida sustentabilidade das iniciativas empresariais em termos de consolidação/rentabilidade económica de </a:t>
            </a:r>
            <a:r>
              <a:rPr lang="pt-PT" dirty="0" smtClean="0">
                <a:latin typeface="+mn-lt"/>
              </a:rPr>
              <a:t>projetos </a:t>
            </a:r>
            <a:r>
              <a:rPr lang="pt-PT" dirty="0" smtClean="0">
                <a:latin typeface="+mn-lt"/>
              </a:rPr>
              <a:t>e investimentos, com efeitos negativos potenciais sobre o emprego e a absorção de competências.</a:t>
            </a:r>
            <a:endParaRPr lang="pt-PT" dirty="0" smtClean="0">
              <a:latin typeface="+mn-lt"/>
            </a:endParaRPr>
          </a:p>
          <a:p>
            <a:pPr marL="182563" indent="-182563" algn="just">
              <a:spcAft>
                <a:spcPts val="600"/>
              </a:spcAft>
              <a:buClr>
                <a:schemeClr val="accent1">
                  <a:lumMod val="75000"/>
                </a:schemeClr>
              </a:buClr>
              <a:buFont typeface="Century Gothic" pitchFamily="34" charset="0"/>
              <a:buChar char="•"/>
            </a:pPr>
            <a:r>
              <a:rPr lang="pt-PT" dirty="0" smtClean="0">
                <a:latin typeface="+mn-lt"/>
              </a:rPr>
              <a:t>Índices </a:t>
            </a:r>
            <a:r>
              <a:rPr lang="pt-PT" dirty="0" smtClean="0">
                <a:latin typeface="+mn-lt"/>
              </a:rPr>
              <a:t>persistentes de desemprego de pessoal qualificado, situação predadora de competências, com reflexos na migração de recursos humanos formados na Região.</a:t>
            </a:r>
            <a:endParaRPr lang="pt-PT" dirty="0" smtClean="0">
              <a:latin typeface="+mn-lt"/>
            </a:endParaRPr>
          </a:p>
          <a:p>
            <a:pPr marL="182563" indent="-182563" algn="just">
              <a:spcAft>
                <a:spcPts val="600"/>
              </a:spcAft>
              <a:buClr>
                <a:schemeClr val="accent1">
                  <a:lumMod val="75000"/>
                </a:schemeClr>
              </a:buClr>
              <a:buFont typeface="Century Gothic" pitchFamily="34" charset="0"/>
              <a:buChar char="•"/>
            </a:pPr>
            <a:r>
              <a:rPr lang="pt-PT" dirty="0" smtClean="0">
                <a:latin typeface="+mn-lt"/>
              </a:rPr>
              <a:t>Constrangimentos à atividade e ao desenvolvimento de </a:t>
            </a:r>
            <a:r>
              <a:rPr lang="pt-PT" dirty="0" smtClean="0">
                <a:latin typeface="+mn-lt"/>
              </a:rPr>
              <a:t>projetos </a:t>
            </a:r>
            <a:r>
              <a:rPr lang="pt-PT" dirty="0" smtClean="0">
                <a:latin typeface="+mn-lt"/>
              </a:rPr>
              <a:t>inovadores e de serviços estratégicos às empresas.</a:t>
            </a:r>
            <a:endParaRPr lang="pt-PT" dirty="0" smtClean="0">
              <a:latin typeface="+mn-lt"/>
            </a:endParaRPr>
          </a:p>
          <a:p>
            <a:pPr marL="182563" indent="-182563" algn="just">
              <a:spcAft>
                <a:spcPts val="600"/>
              </a:spcAft>
              <a:buClr>
                <a:schemeClr val="accent1">
                  <a:lumMod val="75000"/>
                </a:schemeClr>
              </a:buClr>
              <a:buFont typeface="Century Gothic" pitchFamily="34" charset="0"/>
              <a:buChar char="•"/>
            </a:pPr>
            <a:r>
              <a:rPr lang="pt-PT" dirty="0" smtClean="0">
                <a:latin typeface="+mn-lt"/>
              </a:rPr>
              <a:t>Dinâmica </a:t>
            </a:r>
            <a:r>
              <a:rPr lang="pt-PT" dirty="0" smtClean="0">
                <a:latin typeface="+mn-lt"/>
              </a:rPr>
              <a:t>de “empregos de oportunidade”, pressiona saídas precoces do sistema escolar e induz redução da qualificação média da população empregada.</a:t>
            </a:r>
            <a:endParaRPr lang="pt-PT" dirty="0" smtClean="0">
              <a:latin typeface="+mn-lt"/>
            </a:endParaRPr>
          </a:p>
          <a:p>
            <a:pPr marL="182563" indent="-182563" algn="just">
              <a:spcAft>
                <a:spcPts val="600"/>
              </a:spcAft>
              <a:buClr>
                <a:schemeClr val="accent1">
                  <a:lumMod val="75000"/>
                </a:schemeClr>
              </a:buClr>
              <a:buFont typeface="Century Gothic" pitchFamily="34" charset="0"/>
              <a:buChar char="•"/>
            </a:pPr>
            <a:r>
              <a:rPr lang="pt-PT" dirty="0" smtClean="0">
                <a:latin typeface="+mn-lt"/>
              </a:rPr>
              <a:t>Incapacidade </a:t>
            </a:r>
            <a:r>
              <a:rPr lang="pt-PT" dirty="0" smtClean="0">
                <a:latin typeface="+mn-lt"/>
              </a:rPr>
              <a:t>de estruturar redes/plataformas de C&amp;T.</a:t>
            </a:r>
            <a:endParaRPr lang="pt-PT" dirty="0" smtClean="0">
              <a:latin typeface="+mn-lt"/>
            </a:endParaRPr>
          </a:p>
          <a:p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CaixaDeTexto 6"/>
          <p:cNvSpPr txBox="1">
            <a:spLocks noChangeArrowheads="1"/>
          </p:cNvSpPr>
          <p:nvPr/>
        </p:nvSpPr>
        <p:spPr bwMode="auto">
          <a:xfrm>
            <a:off x="0" y="6488112"/>
            <a:ext cx="9144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PT" i="1" dirty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A. Oliveira das </a:t>
            </a:r>
            <a:r>
              <a:rPr lang="pt-PT" i="1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Neves, IESE</a:t>
            </a:r>
            <a:endParaRPr lang="pt-PT" i="1" dirty="0">
              <a:solidFill>
                <a:schemeClr val="accent1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25606" name="CaixaDeTexto 9"/>
          <p:cNvSpPr txBox="1">
            <a:spLocks noChangeArrowheads="1"/>
          </p:cNvSpPr>
          <p:nvPr/>
        </p:nvSpPr>
        <p:spPr bwMode="auto">
          <a:xfrm>
            <a:off x="323528" y="2302128"/>
            <a:ext cx="8463284" cy="36009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41325" indent="-258763" algn="just">
              <a:spcAft>
                <a:spcPts val="1200"/>
              </a:spcAft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pt-PT" dirty="0">
                <a:latin typeface="Calibri" pitchFamily="34" charset="0"/>
              </a:rPr>
              <a:t>Volume de desempregados com oscilação acentuada entre </a:t>
            </a:r>
            <a:r>
              <a:rPr lang="pt-PT" dirty="0" smtClean="0">
                <a:latin typeface="Calibri" pitchFamily="34" charset="0"/>
              </a:rPr>
              <a:t>2007 (8.213) </a:t>
            </a:r>
            <a:r>
              <a:rPr lang="pt-PT" dirty="0">
                <a:latin typeface="Calibri" pitchFamily="34" charset="0"/>
              </a:rPr>
              <a:t>e </a:t>
            </a:r>
            <a:r>
              <a:rPr lang="pt-PT" dirty="0" smtClean="0">
                <a:latin typeface="Calibri" pitchFamily="34" charset="0"/>
              </a:rPr>
              <a:t>2012 (26.474). Aumento da taxa de desemprego de 7,9% para 15,0%.</a:t>
            </a:r>
            <a:endParaRPr lang="pt-PT" dirty="0">
              <a:latin typeface="Calibri" pitchFamily="34" charset="0"/>
            </a:endParaRPr>
          </a:p>
          <a:p>
            <a:pPr marL="441325" indent="-258763" algn="just">
              <a:spcAft>
                <a:spcPts val="1200"/>
              </a:spcAft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pt-PT" dirty="0">
                <a:latin typeface="Calibri" pitchFamily="34" charset="0"/>
              </a:rPr>
              <a:t>Desempregados inscritos nos Centros de Emprego da Região, procuram predominantemente novo emprego, </a:t>
            </a:r>
            <a:r>
              <a:rPr lang="pt-PT" dirty="0" smtClean="0">
                <a:latin typeface="Calibri" pitchFamily="34" charset="0"/>
              </a:rPr>
              <a:t>mais </a:t>
            </a:r>
            <a:r>
              <a:rPr lang="pt-PT" dirty="0">
                <a:latin typeface="Calibri" pitchFamily="34" charset="0"/>
              </a:rPr>
              <a:t>de metade têm entre 35-54 </a:t>
            </a:r>
            <a:r>
              <a:rPr lang="pt-PT" dirty="0" smtClean="0">
                <a:latin typeface="Calibri" pitchFamily="34" charset="0"/>
              </a:rPr>
              <a:t>anos (</a:t>
            </a:r>
            <a:r>
              <a:rPr lang="pt-PT" dirty="0" smtClean="0">
                <a:latin typeface="Calibri" pitchFamily="34" charset="0"/>
              </a:rPr>
              <a:t>maior crescimento 2007-12) e 2/3 </a:t>
            </a:r>
            <a:r>
              <a:rPr lang="pt-PT" dirty="0">
                <a:latin typeface="Calibri" pitchFamily="34" charset="0"/>
              </a:rPr>
              <a:t>escolaridade inferior ao 12º </a:t>
            </a:r>
            <a:r>
              <a:rPr lang="pt-PT" dirty="0" smtClean="0">
                <a:latin typeface="Calibri" pitchFamily="34" charset="0"/>
              </a:rPr>
              <a:t>ano. </a:t>
            </a:r>
            <a:endParaRPr lang="pt-PT" dirty="0">
              <a:latin typeface="Calibri" pitchFamily="34" charset="0"/>
            </a:endParaRPr>
          </a:p>
          <a:p>
            <a:pPr marL="441325" indent="-258763" algn="just">
              <a:spcAft>
                <a:spcPts val="1200"/>
              </a:spcAft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pt-PT" dirty="0">
                <a:latin typeface="Calibri" pitchFamily="34" charset="0"/>
              </a:rPr>
              <a:t>Relativo crescimento do volume de inscritos </a:t>
            </a:r>
            <a:r>
              <a:rPr lang="pt-PT" dirty="0" smtClean="0">
                <a:latin typeface="Calibri" pitchFamily="34" charset="0"/>
              </a:rPr>
              <a:t>reflete menor </a:t>
            </a:r>
            <a:r>
              <a:rPr lang="pt-PT" dirty="0">
                <a:latin typeface="Calibri" pitchFamily="34" charset="0"/>
              </a:rPr>
              <a:t>capacidade de </a:t>
            </a:r>
            <a:r>
              <a:rPr lang="pt-PT" dirty="0" smtClean="0">
                <a:latin typeface="Calibri" pitchFamily="34" charset="0"/>
              </a:rPr>
              <a:t>absorção sazonal; </a:t>
            </a:r>
            <a:r>
              <a:rPr lang="pt-PT" dirty="0">
                <a:latin typeface="Calibri" pitchFamily="34" charset="0"/>
              </a:rPr>
              <a:t>dificuldade de integração dos jovens diplomados; não renovação de contratos precários; e redução da dinâmica dos estágios </a:t>
            </a:r>
            <a:r>
              <a:rPr lang="pt-PT" dirty="0" smtClean="0">
                <a:latin typeface="Calibri" pitchFamily="34" charset="0"/>
              </a:rPr>
              <a:t>profissionais.</a:t>
            </a:r>
            <a:endParaRPr lang="pt-PT" dirty="0">
              <a:latin typeface="Calibri" pitchFamily="34" charset="0"/>
            </a:endParaRPr>
          </a:p>
          <a:p>
            <a:pPr marL="441325" indent="-258763" algn="just">
              <a:spcAft>
                <a:spcPts val="1200"/>
              </a:spcAft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</a:pPr>
            <a:r>
              <a:rPr lang="pt-PT" dirty="0" smtClean="0">
                <a:latin typeface="Calibri" pitchFamily="34" charset="0"/>
              </a:rPr>
              <a:t>Elevada </a:t>
            </a:r>
            <a:r>
              <a:rPr lang="pt-PT" dirty="0">
                <a:latin typeface="Calibri" pitchFamily="34" charset="0"/>
              </a:rPr>
              <a:t>rotação emprego/desemprego (elevado peso da procura de novo emprego) </a:t>
            </a:r>
            <a:r>
              <a:rPr lang="pt-PT" dirty="0" smtClean="0">
                <a:latin typeface="Calibri" pitchFamily="34" charset="0"/>
              </a:rPr>
              <a:t>estabelece grande pressão sobre </a:t>
            </a:r>
            <a:r>
              <a:rPr lang="pt-PT" dirty="0">
                <a:latin typeface="Calibri" pitchFamily="34" charset="0"/>
              </a:rPr>
              <a:t>o subsídio de desemprego e os apoios à contratação.</a:t>
            </a:r>
          </a:p>
        </p:txBody>
      </p:sp>
      <p:pic>
        <p:nvPicPr>
          <p:cNvPr id="9" name="Imagem 8" descr="Parlamento Europeu 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989385" cy="930813"/>
          </a:xfrm>
          <a:prstGeom prst="rect">
            <a:avLst/>
          </a:prstGeom>
        </p:spPr>
      </p:pic>
      <p:sp>
        <p:nvSpPr>
          <p:cNvPr id="11" name="CaixaDeTexto 10"/>
          <p:cNvSpPr txBox="1"/>
          <p:nvPr/>
        </p:nvSpPr>
        <p:spPr>
          <a:xfrm>
            <a:off x="0" y="1196753"/>
            <a:ext cx="9144000" cy="36933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pt-PT" b="1" dirty="0" smtClean="0">
                <a:solidFill>
                  <a:schemeClr val="bg1"/>
                </a:solidFill>
                <a:latin typeface="Calibri" pitchFamily="34" charset="0"/>
              </a:rPr>
              <a:t>1. VISÃO COMPREENSIVA DA PROBLEMÁTICA DO EMPREGO/DESEMPREGO NO ALGARVE</a:t>
            </a:r>
          </a:p>
        </p:txBody>
      </p:sp>
      <p:sp>
        <p:nvSpPr>
          <p:cNvPr id="12" name="CaixaDeTexto 9"/>
          <p:cNvSpPr txBox="1">
            <a:spLocks noChangeArrowheads="1"/>
          </p:cNvSpPr>
          <p:nvPr/>
        </p:nvSpPr>
        <p:spPr bwMode="auto">
          <a:xfrm>
            <a:off x="467544" y="1628800"/>
            <a:ext cx="821531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PT" sz="2000" b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Emprego </a:t>
            </a:r>
            <a:r>
              <a:rPr lang="pt-PT" sz="2000" b="1" i="1" dirty="0" err="1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vs</a:t>
            </a:r>
            <a:r>
              <a:rPr lang="pt-PT" sz="2000" b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 Desemprego</a:t>
            </a:r>
            <a:r>
              <a:rPr lang="pt-PT" sz="2400" b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- </a:t>
            </a:r>
            <a:r>
              <a:rPr lang="pt-PT" sz="2000" b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entre Números e Dilemas</a:t>
            </a:r>
            <a:endParaRPr lang="pt-PT" sz="2000" b="1" dirty="0">
              <a:solidFill>
                <a:schemeClr val="accent1">
                  <a:lumMod val="75000"/>
                </a:schemeClr>
              </a:solidFill>
              <a:latin typeface="Calibri" pitchFamily="34" charset="0"/>
            </a:endParaRPr>
          </a:p>
        </p:txBody>
      </p:sp>
      <p:sp>
        <p:nvSpPr>
          <p:cNvPr id="13" name="Marcador de Posição do Número do Diapositivo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C926F9-5D1C-460E-87CF-E956619F3569}" type="slidenum">
              <a:rPr lang="pt-PT" sz="1600" smtClean="0">
                <a:solidFill>
                  <a:schemeClr val="accent1">
                    <a:lumMod val="50000"/>
                  </a:schemeClr>
                </a:solidFill>
              </a:rPr>
              <a:pPr>
                <a:defRPr/>
              </a:pPr>
              <a:t>6</a:t>
            </a:fld>
            <a:endParaRPr lang="pt-PT" sz="16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4" name="Rectângulo 13"/>
          <p:cNvSpPr/>
          <p:nvPr/>
        </p:nvSpPr>
        <p:spPr>
          <a:xfrm>
            <a:off x="1547664" y="0"/>
            <a:ext cx="7596336" cy="9087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2000" b="1" i="1" dirty="0" smtClean="0">
                <a:solidFill>
                  <a:schemeClr val="accent1">
                    <a:lumMod val="75000"/>
                  </a:schemeClr>
                </a:solidFill>
              </a:rPr>
              <a:t>Algarve - Dimensões-problema </a:t>
            </a:r>
            <a:r>
              <a:rPr lang="pt-PT" sz="2000" b="1" i="1" dirty="0">
                <a:solidFill>
                  <a:schemeClr val="accent1">
                    <a:lumMod val="75000"/>
                  </a:schemeClr>
                </a:solidFill>
              </a:rPr>
              <a:t>e </a:t>
            </a:r>
            <a:r>
              <a:rPr lang="pt-PT" sz="2000" b="1" i="1" dirty="0" smtClean="0">
                <a:solidFill>
                  <a:schemeClr val="accent1">
                    <a:lumMod val="75000"/>
                  </a:schemeClr>
                </a:solidFill>
              </a:rPr>
              <a:t>Desafios do Emprego </a:t>
            </a:r>
            <a:endParaRPr lang="pt-PT" sz="2000" b="1" i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2000" b="1" i="1" dirty="0" smtClean="0">
                <a:solidFill>
                  <a:schemeClr val="accent1">
                    <a:lumMod val="75000"/>
                  </a:schemeClr>
                </a:solidFill>
              </a:rPr>
              <a:t>no </a:t>
            </a:r>
            <a:r>
              <a:rPr lang="pt-PT" sz="2000" b="1" i="1" dirty="0" smtClean="0">
                <a:solidFill>
                  <a:schemeClr val="accent1">
                    <a:lumMod val="75000"/>
                  </a:schemeClr>
                </a:solidFill>
              </a:rPr>
              <a:t>horizonte 2014-2020</a:t>
            </a:r>
            <a:endParaRPr lang="pt-PT" sz="20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CaixaDeTexto 6"/>
          <p:cNvSpPr txBox="1">
            <a:spLocks noChangeArrowheads="1"/>
          </p:cNvSpPr>
          <p:nvPr/>
        </p:nvSpPr>
        <p:spPr bwMode="auto">
          <a:xfrm>
            <a:off x="0" y="6488112"/>
            <a:ext cx="9144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PT" i="1" dirty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A. Oliveira das </a:t>
            </a:r>
            <a:r>
              <a:rPr lang="pt-PT" i="1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Neves, IESE</a:t>
            </a:r>
            <a:endParaRPr lang="pt-PT" i="1" dirty="0">
              <a:solidFill>
                <a:schemeClr val="accent1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22533" name="CaixaDeTexto 9"/>
          <p:cNvSpPr txBox="1">
            <a:spLocks noChangeArrowheads="1"/>
          </p:cNvSpPr>
          <p:nvPr/>
        </p:nvSpPr>
        <p:spPr bwMode="auto">
          <a:xfrm>
            <a:off x="251520" y="1844824"/>
            <a:ext cx="821531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PT" sz="2000" b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Emprego </a:t>
            </a:r>
            <a:r>
              <a:rPr lang="pt-PT" sz="2000" b="1" i="1" dirty="0" err="1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vs</a:t>
            </a:r>
            <a:r>
              <a:rPr lang="pt-PT" sz="2000" b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 Desemprego</a:t>
            </a:r>
            <a:r>
              <a:rPr lang="pt-PT" sz="2400" b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- </a:t>
            </a:r>
            <a:r>
              <a:rPr lang="pt-PT" sz="2000" b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entre Números e Dilemas</a:t>
            </a:r>
            <a:endParaRPr lang="pt-PT" sz="2000" b="1" dirty="0">
              <a:solidFill>
                <a:schemeClr val="accent1">
                  <a:lumMod val="75000"/>
                </a:schemeClr>
              </a:solidFill>
              <a:latin typeface="Calibri" pitchFamily="34" charset="0"/>
            </a:endParaRPr>
          </a:p>
        </p:txBody>
      </p:sp>
      <p:graphicFrame>
        <p:nvGraphicFramePr>
          <p:cNvPr id="12" name="Tabela 11"/>
          <p:cNvGraphicFramePr>
            <a:graphicFrameLocks noGrp="1"/>
          </p:cNvGraphicFramePr>
          <p:nvPr/>
        </p:nvGraphicFramePr>
        <p:xfrm>
          <a:off x="1403648" y="2636912"/>
          <a:ext cx="6192117" cy="2952544"/>
        </p:xfrm>
        <a:graphic>
          <a:graphicData uri="http://schemas.openxmlformats.org/drawingml/2006/table">
            <a:tbl>
              <a:tblPr/>
              <a:tblGrid>
                <a:gridCol w="1497306"/>
                <a:gridCol w="1248305"/>
                <a:gridCol w="1165084"/>
                <a:gridCol w="1162259"/>
                <a:gridCol w="1119163"/>
              </a:tblGrid>
              <a:tr h="361552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6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Calibri"/>
                        </a:rPr>
                        <a:t>NUT II</a:t>
                      </a:r>
                      <a:endParaRPr lang="pt-PT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6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Calibri"/>
                        </a:rPr>
                        <a:t>Taxa de Actividade</a:t>
                      </a:r>
                      <a:endParaRPr lang="pt-PT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6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Calibri"/>
                        </a:rPr>
                        <a:t>Taxa de Emprego</a:t>
                      </a:r>
                      <a:endParaRPr lang="pt-PT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</a:tr>
              <a:tr h="271464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6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Calibri"/>
                        </a:rPr>
                        <a:t>2º T-2007</a:t>
                      </a:r>
                      <a:endParaRPr lang="pt-PT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6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Calibri"/>
                        </a:rPr>
                        <a:t>2º T-2012</a:t>
                      </a:r>
                      <a:endParaRPr lang="pt-PT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6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Calibri"/>
                        </a:rPr>
                        <a:t>2º T-2007</a:t>
                      </a:r>
                      <a:endParaRPr lang="pt-PT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6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Calibri"/>
                        </a:rPr>
                        <a:t>2º T-2012</a:t>
                      </a:r>
                      <a:endParaRPr lang="pt-PT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2714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600">
                          <a:latin typeface="Calibri"/>
                          <a:ea typeface="Calibri"/>
                          <a:cs typeface="Calibri"/>
                        </a:rPr>
                        <a:t>Norte</a:t>
                      </a:r>
                      <a:endParaRPr lang="pt-PT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600" kern="12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62,8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600" kern="12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62,3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600" kern="12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56,9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600" kern="12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52,8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14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600">
                          <a:latin typeface="Calibri"/>
                          <a:ea typeface="Calibri"/>
                          <a:cs typeface="Calibri"/>
                        </a:rPr>
                        <a:t>Centro</a:t>
                      </a:r>
                      <a:endParaRPr lang="pt-PT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600" kern="12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66,6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600" kern="12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62,2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600" kern="12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63,3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600" kern="12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55,2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14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600">
                          <a:latin typeface="Calibri"/>
                          <a:ea typeface="Calibri"/>
                          <a:cs typeface="Calibri"/>
                        </a:rPr>
                        <a:t>Lisboa</a:t>
                      </a:r>
                      <a:endParaRPr lang="pt-PT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600" kern="12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60,6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600" kern="12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59,9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600" kern="12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55,1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600" kern="12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49,4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14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600">
                          <a:latin typeface="Calibri"/>
                          <a:ea typeface="Calibri"/>
                          <a:cs typeface="Calibri"/>
                        </a:rPr>
                        <a:t>Alentejo</a:t>
                      </a:r>
                      <a:endParaRPr lang="pt-PT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600" kern="12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56,8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600" kern="12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57,3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600" kern="12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51,8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600" kern="12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48,7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14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600" dirty="0">
                          <a:latin typeface="Calibri"/>
                          <a:ea typeface="Calibri"/>
                          <a:cs typeface="Calibri"/>
                        </a:rPr>
                        <a:t>Algarve</a:t>
                      </a:r>
                      <a:endParaRPr lang="pt-PT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600" kern="12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60,7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600" kern="12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61,8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600" kern="12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56,5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600" kern="12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51,1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2714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600" dirty="0" smtClean="0">
                          <a:latin typeface="Calibri"/>
                          <a:ea typeface="Calibri"/>
                          <a:cs typeface="Calibri"/>
                        </a:rPr>
                        <a:t>Açores</a:t>
                      </a:r>
                      <a:endParaRPr lang="pt-PT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600" kern="12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56,6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600" kern="1200" dirty="0" smtClean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60,0</a:t>
                      </a:r>
                      <a:endParaRPr lang="pt-PT" sz="1600" kern="120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600" kern="12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54,4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600" kern="12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50,6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14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600" dirty="0" smtClean="0">
                          <a:latin typeface="Calibri"/>
                          <a:ea typeface="Calibri"/>
                          <a:cs typeface="Calibri"/>
                        </a:rPr>
                        <a:t>Madeira</a:t>
                      </a:r>
                      <a:endParaRPr lang="pt-PT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600" kern="12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61,9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600" kern="12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63,1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600" kern="12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58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600" kern="12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52,5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14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600" b="1" dirty="0">
                          <a:latin typeface="Calibri"/>
                          <a:ea typeface="Calibri"/>
                          <a:cs typeface="Calibri"/>
                        </a:rPr>
                        <a:t>Portugal</a:t>
                      </a:r>
                      <a:endParaRPr lang="pt-PT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600" b="1" kern="12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62,4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600" b="1" kern="12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61,2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600" b="1" kern="12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57,5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600" b="1" kern="1200" dirty="0" smtClean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52,0</a:t>
                      </a:r>
                      <a:endParaRPr lang="pt-PT" sz="1600" b="1" kern="120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2600" name="CaixaDeTexto 14"/>
          <p:cNvSpPr txBox="1">
            <a:spLocks noChangeArrowheads="1"/>
          </p:cNvSpPr>
          <p:nvPr/>
        </p:nvSpPr>
        <p:spPr bwMode="auto">
          <a:xfrm>
            <a:off x="1691680" y="5661248"/>
            <a:ext cx="550068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PT" sz="1600" dirty="0">
                <a:latin typeface="Calibri" pitchFamily="34" charset="0"/>
              </a:rPr>
              <a:t>Fonte: </a:t>
            </a:r>
            <a:r>
              <a:rPr lang="pt-PT" sz="1600" dirty="0" smtClean="0">
                <a:latin typeface="Calibri" pitchFamily="34" charset="0"/>
              </a:rPr>
              <a:t>INE, Inquérito ao Emprego</a:t>
            </a:r>
            <a:endParaRPr lang="pt-PT" sz="1600" dirty="0">
              <a:latin typeface="Calibri" pitchFamily="34" charset="0"/>
            </a:endParaRPr>
          </a:p>
        </p:txBody>
      </p:sp>
      <p:pic>
        <p:nvPicPr>
          <p:cNvPr id="11" name="Imagem 10" descr="Parlamento Europeu 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989385" cy="930813"/>
          </a:xfrm>
          <a:prstGeom prst="rect">
            <a:avLst/>
          </a:prstGeom>
        </p:spPr>
      </p:pic>
      <p:sp>
        <p:nvSpPr>
          <p:cNvPr id="13" name="CaixaDeTexto 12"/>
          <p:cNvSpPr txBox="1"/>
          <p:nvPr/>
        </p:nvSpPr>
        <p:spPr>
          <a:xfrm>
            <a:off x="0" y="1196753"/>
            <a:ext cx="9144000" cy="36933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pt-PT" b="1" dirty="0" smtClean="0">
                <a:solidFill>
                  <a:schemeClr val="bg1"/>
                </a:solidFill>
                <a:latin typeface="Calibri" pitchFamily="34" charset="0"/>
              </a:rPr>
              <a:t>1. VISÃO COMPREENSIVA DA PROBLEMÁTICA DO EMPREGO/DESEMPREGO NO ALGARVE</a:t>
            </a:r>
          </a:p>
        </p:txBody>
      </p:sp>
      <p:sp>
        <p:nvSpPr>
          <p:cNvPr id="14" name="Marcador de Posição do Número do Diapositivo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C926F9-5D1C-460E-87CF-E956619F3569}" type="slidenum">
              <a:rPr lang="pt-PT" sz="1600" smtClean="0">
                <a:solidFill>
                  <a:schemeClr val="accent1">
                    <a:lumMod val="50000"/>
                  </a:schemeClr>
                </a:solidFill>
              </a:rPr>
              <a:pPr>
                <a:defRPr/>
              </a:pPr>
              <a:t>7</a:t>
            </a:fld>
            <a:endParaRPr lang="pt-PT" sz="16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" name="Rectângulo 14"/>
          <p:cNvSpPr/>
          <p:nvPr/>
        </p:nvSpPr>
        <p:spPr>
          <a:xfrm>
            <a:off x="1547664" y="0"/>
            <a:ext cx="7596336" cy="9087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2000" b="1" i="1" dirty="0" smtClean="0">
                <a:solidFill>
                  <a:schemeClr val="accent1">
                    <a:lumMod val="75000"/>
                  </a:schemeClr>
                </a:solidFill>
              </a:rPr>
              <a:t>Algarve - Dimensões-problema </a:t>
            </a:r>
            <a:r>
              <a:rPr lang="pt-PT" sz="2000" b="1" i="1" dirty="0">
                <a:solidFill>
                  <a:schemeClr val="accent1">
                    <a:lumMod val="75000"/>
                  </a:schemeClr>
                </a:solidFill>
              </a:rPr>
              <a:t>e </a:t>
            </a:r>
            <a:r>
              <a:rPr lang="pt-PT" sz="2000" b="1" i="1" dirty="0" smtClean="0">
                <a:solidFill>
                  <a:schemeClr val="accent1">
                    <a:lumMod val="75000"/>
                  </a:schemeClr>
                </a:solidFill>
              </a:rPr>
              <a:t>Desafios do Emprego </a:t>
            </a:r>
            <a:endParaRPr lang="pt-PT" sz="2000" b="1" i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2000" b="1" i="1" dirty="0" smtClean="0">
                <a:solidFill>
                  <a:schemeClr val="accent1">
                    <a:lumMod val="75000"/>
                  </a:schemeClr>
                </a:solidFill>
              </a:rPr>
              <a:t>no </a:t>
            </a:r>
            <a:r>
              <a:rPr lang="pt-PT" sz="2000" b="1" i="1" dirty="0" smtClean="0">
                <a:solidFill>
                  <a:schemeClr val="accent1">
                    <a:lumMod val="75000"/>
                  </a:schemeClr>
                </a:solidFill>
              </a:rPr>
              <a:t>horizonte 2014-2020</a:t>
            </a:r>
            <a:endParaRPr lang="pt-PT" sz="20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CaixaDeTexto 6"/>
          <p:cNvSpPr txBox="1">
            <a:spLocks noChangeArrowheads="1"/>
          </p:cNvSpPr>
          <p:nvPr/>
        </p:nvSpPr>
        <p:spPr bwMode="auto">
          <a:xfrm>
            <a:off x="0" y="6488112"/>
            <a:ext cx="9144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PT" i="1" dirty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A. Oliveira das </a:t>
            </a:r>
            <a:r>
              <a:rPr lang="pt-PT" i="1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Neves, IESE</a:t>
            </a:r>
            <a:endParaRPr lang="pt-PT" i="1" dirty="0">
              <a:solidFill>
                <a:schemeClr val="accent1">
                  <a:lumMod val="50000"/>
                </a:schemeClr>
              </a:solidFill>
              <a:latin typeface="Calibri" pitchFamily="34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/>
        </p:nvGraphicFramePr>
        <p:xfrm>
          <a:off x="1043608" y="2564904"/>
          <a:ext cx="6742559" cy="3352877"/>
        </p:xfrm>
        <a:graphic>
          <a:graphicData uri="http://schemas.openxmlformats.org/drawingml/2006/table">
            <a:tbl>
              <a:tblPr/>
              <a:tblGrid>
                <a:gridCol w="1835375"/>
                <a:gridCol w="817864"/>
                <a:gridCol w="817864"/>
                <a:gridCol w="817864"/>
                <a:gridCol w="817864"/>
                <a:gridCol w="817864"/>
                <a:gridCol w="817864"/>
              </a:tblGrid>
              <a:tr h="412958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pt-PT" sz="1600" b="1" i="0" u="none" strike="noStrike" dirty="0">
                          <a:solidFill>
                            <a:schemeClr val="bg1"/>
                          </a:solidFill>
                          <a:latin typeface="+mn-lt"/>
                        </a:rPr>
                        <a:t>Taxas de </a:t>
                      </a:r>
                      <a:r>
                        <a:rPr lang="pt-PT" sz="1600" b="1" i="0" u="none" strike="noStrike" dirty="0" smtClean="0">
                          <a:solidFill>
                            <a:schemeClr val="bg1"/>
                          </a:solidFill>
                          <a:latin typeface="+mn-lt"/>
                        </a:rPr>
                        <a:t>desemprego, </a:t>
                      </a:r>
                      <a:r>
                        <a:rPr lang="pt-PT" sz="1600" b="1" i="0" u="none" strike="noStrike" dirty="0">
                          <a:solidFill>
                            <a:schemeClr val="bg1"/>
                          </a:solidFill>
                          <a:latin typeface="+mn-lt"/>
                        </a:rPr>
                        <a:t>por </a:t>
                      </a:r>
                      <a:r>
                        <a:rPr lang="pt-PT" sz="1600" b="1" i="0" u="none" strike="noStrike" dirty="0" smtClean="0">
                          <a:solidFill>
                            <a:schemeClr val="bg1"/>
                          </a:solidFill>
                          <a:latin typeface="+mn-lt"/>
                        </a:rPr>
                        <a:t>Região </a:t>
                      </a:r>
                      <a:r>
                        <a:rPr lang="pt-PT" sz="1600" b="1" i="0" u="none" strike="noStrike" dirty="0">
                          <a:solidFill>
                            <a:schemeClr val="bg1"/>
                          </a:solidFill>
                          <a:latin typeface="+mn-lt"/>
                        </a:rPr>
                        <a:t>NUTS II </a:t>
                      </a:r>
                      <a:r>
                        <a:rPr lang="pt-PT" sz="1600" b="1" i="0" u="none" strike="noStrike" dirty="0" smtClean="0">
                          <a:solidFill>
                            <a:schemeClr val="bg1"/>
                          </a:solidFill>
                          <a:latin typeface="+mn-lt"/>
                        </a:rPr>
                        <a:t>(2º TR.)</a:t>
                      </a:r>
                      <a:endParaRPr lang="pt-PT" sz="1600" b="1" i="0" u="none" strike="noStrike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400" b="1" i="0" u="none" strike="noStrike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219384">
                <a:tc>
                  <a:txBody>
                    <a:bodyPr/>
                    <a:lstStyle/>
                    <a:p>
                      <a:pPr algn="l" fontAlgn="ctr"/>
                      <a:r>
                        <a:rPr lang="pt-PT" sz="14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4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2007</a:t>
                      </a:r>
                      <a:endParaRPr lang="pt-PT" sz="14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4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2008</a:t>
                      </a:r>
                      <a:endParaRPr lang="pt-PT" sz="14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4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2009</a:t>
                      </a:r>
                      <a:endParaRPr lang="pt-PT" sz="14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4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2010</a:t>
                      </a:r>
                      <a:endParaRPr lang="pt-PT" sz="14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4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2011</a:t>
                      </a:r>
                      <a:endParaRPr lang="pt-PT" sz="14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4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2012</a:t>
                      </a:r>
                      <a:endParaRPr lang="pt-PT" sz="14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219384">
                <a:tc>
                  <a:txBody>
                    <a:bodyPr/>
                    <a:lstStyle/>
                    <a:p>
                      <a:pPr algn="l" fontAlgn="ctr"/>
                      <a:r>
                        <a:rPr lang="pt-PT" sz="1400" b="1" i="0" u="none" strike="noStrike" dirty="0">
                          <a:solidFill>
                            <a:srgbClr val="FFFFFF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400" b="1" i="0" u="none" strike="noStrike" dirty="0">
                          <a:solidFill>
                            <a:srgbClr val="FFFFFF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PT" sz="1400" b="1" i="0" u="none" strike="noStrike">
                        <a:solidFill>
                          <a:srgbClr val="FFFFFF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PT" sz="1400" b="1" i="0" u="none" strike="noStrike">
                        <a:solidFill>
                          <a:srgbClr val="FFFFFF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PT" sz="1400" b="1" i="0" u="none" strike="noStrike">
                        <a:solidFill>
                          <a:srgbClr val="FFFFFF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400" b="0" i="0" u="none" strike="noStrike" dirty="0">
                          <a:solidFill>
                            <a:srgbClr val="FFFFFF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PT" sz="1400" b="0" i="0" u="none" strike="noStrike" dirty="0">
                        <a:solidFill>
                          <a:srgbClr val="FFFFFF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83908">
                <a:tc>
                  <a:txBody>
                    <a:bodyPr/>
                    <a:lstStyle/>
                    <a:p>
                      <a:pPr algn="l" fontAlgn="ctr"/>
                      <a:r>
                        <a:rPr lang="pt-PT" sz="1400" b="1" i="0" u="none" strike="noStrike">
                          <a:latin typeface="+mn-lt"/>
                        </a:rPr>
                        <a:t>Portugal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pt-PT" sz="1600" b="0" i="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7,9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pt-PT" sz="1600" b="0" i="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7,3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pt-PT" sz="1600" b="0" i="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9,1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pt-PT" sz="1600" b="0" i="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10,6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pt-PT" sz="1600" b="0" i="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12,1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pt-PT" sz="1600" b="0" i="0" u="none" strike="noStrike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15,0</a:t>
                      </a:r>
                      <a:endParaRPr lang="pt-PT" sz="1600" b="0" i="0" u="none" strike="noStrike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3908">
                <a:tc>
                  <a:txBody>
                    <a:bodyPr/>
                    <a:lstStyle/>
                    <a:p>
                      <a:pPr algn="l" fontAlgn="ctr"/>
                      <a:r>
                        <a:rPr lang="pt-PT" sz="1400" b="0" i="0" u="none" strike="noStrike" dirty="0">
                          <a:latin typeface="+mn-lt"/>
                        </a:rPr>
                        <a:t>Norte</a:t>
                      </a:r>
                    </a:p>
                  </a:txBody>
                  <a:tcPr marL="114300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pt-PT" sz="1600" b="0" i="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9,4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pt-PT" sz="1600" b="0" i="0" u="none" strike="noStrike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8,2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pt-PT" sz="1600" b="0" i="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10,5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pt-PT" sz="1600" b="0" i="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12,2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pt-PT" sz="1600" b="0" i="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12,6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pt-PT" sz="1600" b="0" i="0" u="none" strike="noStrike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15,2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3908">
                <a:tc>
                  <a:txBody>
                    <a:bodyPr/>
                    <a:lstStyle/>
                    <a:p>
                      <a:pPr algn="l" fontAlgn="ctr"/>
                      <a:r>
                        <a:rPr lang="pt-PT" sz="1400" b="0" i="0" u="none" strike="noStrike">
                          <a:latin typeface="+mn-lt"/>
                        </a:rPr>
                        <a:t>Centro</a:t>
                      </a:r>
                    </a:p>
                  </a:txBody>
                  <a:tcPr marL="114300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pt-PT" sz="1600" b="0" i="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4,9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pt-PT" sz="1600" b="0" i="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5,2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pt-PT" sz="1600" b="0" i="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6,3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pt-PT" sz="1600" b="0" i="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7,7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pt-PT" sz="1600" b="0" i="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9,5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pt-PT" sz="1600" b="0" i="0" u="none" strike="noStrike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11,2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3908">
                <a:tc>
                  <a:txBody>
                    <a:bodyPr/>
                    <a:lstStyle/>
                    <a:p>
                      <a:pPr algn="l" fontAlgn="ctr"/>
                      <a:r>
                        <a:rPr lang="pt-PT" sz="1400" b="0" i="0" u="none" strike="noStrike">
                          <a:latin typeface="+mn-lt"/>
                        </a:rPr>
                        <a:t>Lisboa</a:t>
                      </a:r>
                    </a:p>
                  </a:txBody>
                  <a:tcPr marL="114300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pt-PT" sz="1600" b="0" i="0" u="none" strike="noStrike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pt-PT" sz="1600" b="0" i="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7,9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pt-PT" sz="1600" b="0" i="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9,4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pt-PT" sz="1600" b="0" i="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11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pt-PT" sz="1600" b="0" i="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13,5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pt-PT" sz="1600" b="0" i="0" u="none" strike="noStrike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17,6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3908">
                <a:tc>
                  <a:txBody>
                    <a:bodyPr/>
                    <a:lstStyle/>
                    <a:p>
                      <a:pPr algn="l" fontAlgn="ctr"/>
                      <a:r>
                        <a:rPr lang="pt-PT" sz="1400" b="0" i="0" u="none" strike="noStrike">
                          <a:latin typeface="+mn-lt"/>
                        </a:rPr>
                        <a:t>Alentejo</a:t>
                      </a:r>
                    </a:p>
                  </a:txBody>
                  <a:tcPr marL="114300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pt-PT" sz="1600" b="0" i="0" u="none" strike="noStrike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8,8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pt-PT" sz="1600" b="0" i="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8,5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pt-PT" sz="1600" b="0" i="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11,3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pt-PT" sz="1600" b="0" i="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11,8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pt-PT" sz="1600" b="0" i="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11,8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pt-PT" sz="1600" b="0" i="0" u="none" strike="noStrike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15,0</a:t>
                      </a:r>
                      <a:endParaRPr lang="pt-PT" sz="1600" b="0" i="0" u="none" strike="noStrike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3908">
                <a:tc>
                  <a:txBody>
                    <a:bodyPr/>
                    <a:lstStyle/>
                    <a:p>
                      <a:pPr algn="l" fontAlgn="ctr"/>
                      <a:r>
                        <a:rPr lang="pt-PT" sz="1400" b="0" i="0" u="none" strike="noStrike" dirty="0">
                          <a:latin typeface="+mn-lt"/>
                        </a:rPr>
                        <a:t>Algarve</a:t>
                      </a:r>
                    </a:p>
                  </a:txBody>
                  <a:tcPr marL="114300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pt-PT" sz="1600" b="0" i="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6,9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pt-PT" sz="1600" b="0" i="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7,2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pt-PT" sz="1600" b="0" i="0" u="none" strike="noStrike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9,0</a:t>
                      </a:r>
                      <a:endParaRPr lang="pt-PT" sz="1600" b="0" i="0" u="none" strike="noStrike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pt-PT" sz="1600" b="0" i="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12,2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pt-PT" sz="1600" b="0" i="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14,7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pt-PT" sz="1600" b="0" i="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17,4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283908">
                <a:tc>
                  <a:txBody>
                    <a:bodyPr/>
                    <a:lstStyle/>
                    <a:p>
                      <a:pPr algn="l" fontAlgn="ctr"/>
                      <a:r>
                        <a:rPr lang="pt-PT" sz="1400" b="0" i="0" u="none" strike="noStrike">
                          <a:latin typeface="+mn-lt"/>
                        </a:rPr>
                        <a:t>R. A. Açores</a:t>
                      </a:r>
                    </a:p>
                  </a:txBody>
                  <a:tcPr marL="114300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pt-PT" sz="1600" b="0" i="0" u="none" strike="noStrike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3,9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pt-PT" sz="1600" b="0" i="0" u="none" strike="noStrike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5,4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pt-PT" sz="1600" b="0" i="0" u="none" strike="noStrike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7,0</a:t>
                      </a:r>
                      <a:endParaRPr lang="pt-PT" sz="1600" b="0" i="0" u="none" strike="noStrike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pt-PT" sz="1600" b="0" i="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6,2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pt-PT" sz="1600" b="0" i="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9,7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pt-PT" sz="1600" b="0" i="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15,6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3908">
                <a:tc>
                  <a:txBody>
                    <a:bodyPr/>
                    <a:lstStyle/>
                    <a:p>
                      <a:pPr algn="l" fontAlgn="ctr"/>
                      <a:r>
                        <a:rPr lang="pt-PT" sz="1400" b="0" i="0" u="none" strike="noStrike">
                          <a:latin typeface="+mn-lt"/>
                        </a:rPr>
                        <a:t>R. A. Madeira</a:t>
                      </a:r>
                    </a:p>
                  </a:txBody>
                  <a:tcPr marL="114300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pt-PT" sz="1600" b="0" i="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6,3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pt-PT" sz="1600" b="0" i="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6,1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pt-PT" sz="1600" b="0" i="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8,1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pt-PT" sz="1600" b="0" i="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8,2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pt-PT" sz="1600" b="0" i="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13,5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pt-PT" sz="1600" b="0" i="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16,8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9384">
                <a:tc>
                  <a:txBody>
                    <a:bodyPr/>
                    <a:lstStyle/>
                    <a:p>
                      <a:pPr algn="l" fontAlgn="ctr"/>
                      <a:r>
                        <a:rPr lang="pt-PT" sz="1400" b="0" i="0" u="none" strike="noStrike" dirty="0"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400" b="0" i="0" u="none" strike="noStrike"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400" b="0" i="0" u="none" strike="noStrike"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400" b="0" i="0" u="none" strike="noStrike"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400" b="0" i="0" u="none" strike="noStrike" dirty="0"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400" b="0" i="0" u="none" strike="noStrike" dirty="0"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PT" sz="1400" b="0" i="0" u="none" strike="noStrike" dirty="0">
                        <a:latin typeface="+mn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pic>
        <p:nvPicPr>
          <p:cNvPr id="9" name="Imagem 8" descr="Parlamento Europeu 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989385" cy="930813"/>
          </a:xfrm>
          <a:prstGeom prst="rect">
            <a:avLst/>
          </a:prstGeom>
        </p:spPr>
      </p:pic>
      <p:sp>
        <p:nvSpPr>
          <p:cNvPr id="12" name="CaixaDeTexto 11"/>
          <p:cNvSpPr txBox="1"/>
          <p:nvPr/>
        </p:nvSpPr>
        <p:spPr>
          <a:xfrm>
            <a:off x="0" y="1196753"/>
            <a:ext cx="9144000" cy="36933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pt-PT" b="1" dirty="0" smtClean="0">
                <a:solidFill>
                  <a:schemeClr val="bg1"/>
                </a:solidFill>
                <a:latin typeface="Calibri" pitchFamily="34" charset="0"/>
              </a:rPr>
              <a:t>1. VISÃO COMPREENSIVA DA PROBLEMÁTICA DO EMPREGO/DESEMPREGO NO ALGARVE</a:t>
            </a:r>
          </a:p>
        </p:txBody>
      </p:sp>
      <p:sp>
        <p:nvSpPr>
          <p:cNvPr id="13" name="CaixaDeTexto 9"/>
          <p:cNvSpPr txBox="1">
            <a:spLocks noChangeArrowheads="1"/>
          </p:cNvSpPr>
          <p:nvPr/>
        </p:nvSpPr>
        <p:spPr bwMode="auto">
          <a:xfrm>
            <a:off x="323528" y="1916832"/>
            <a:ext cx="821531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PT" sz="2000" b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Emprego </a:t>
            </a:r>
            <a:r>
              <a:rPr lang="pt-PT" sz="2000" b="1" i="1" dirty="0" err="1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vs</a:t>
            </a:r>
            <a:r>
              <a:rPr lang="pt-PT" sz="2000" b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 Desemprego</a:t>
            </a:r>
            <a:r>
              <a:rPr lang="pt-PT" sz="2400" b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- </a:t>
            </a:r>
            <a:r>
              <a:rPr lang="pt-PT" sz="2000" b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entre Números e Dilemas</a:t>
            </a:r>
            <a:endParaRPr lang="pt-PT" sz="2000" b="1" dirty="0">
              <a:solidFill>
                <a:schemeClr val="accent1">
                  <a:lumMod val="75000"/>
                </a:schemeClr>
              </a:solidFill>
              <a:latin typeface="Calibri" pitchFamily="34" charset="0"/>
            </a:endParaRPr>
          </a:p>
        </p:txBody>
      </p:sp>
      <p:sp>
        <p:nvSpPr>
          <p:cNvPr id="14" name="Marcador de Posição do Número do Diapositivo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C926F9-5D1C-460E-87CF-E956619F3569}" type="slidenum">
              <a:rPr lang="pt-PT" sz="1600" smtClean="0">
                <a:solidFill>
                  <a:schemeClr val="accent1">
                    <a:lumMod val="50000"/>
                  </a:schemeClr>
                </a:solidFill>
              </a:rPr>
              <a:pPr>
                <a:defRPr/>
              </a:pPr>
              <a:t>8</a:t>
            </a:fld>
            <a:endParaRPr lang="pt-PT" sz="16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" name="Rectângulo 14"/>
          <p:cNvSpPr/>
          <p:nvPr/>
        </p:nvSpPr>
        <p:spPr>
          <a:xfrm>
            <a:off x="1547664" y="0"/>
            <a:ext cx="7596336" cy="9087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2000" b="1" i="1" dirty="0" smtClean="0">
                <a:solidFill>
                  <a:schemeClr val="accent1">
                    <a:lumMod val="75000"/>
                  </a:schemeClr>
                </a:solidFill>
              </a:rPr>
              <a:t>Algarve - Dimensões-problema </a:t>
            </a:r>
            <a:r>
              <a:rPr lang="pt-PT" sz="2000" b="1" i="1" dirty="0">
                <a:solidFill>
                  <a:schemeClr val="accent1">
                    <a:lumMod val="75000"/>
                  </a:schemeClr>
                </a:solidFill>
              </a:rPr>
              <a:t>e </a:t>
            </a:r>
            <a:r>
              <a:rPr lang="pt-PT" sz="2000" b="1" i="1" dirty="0" smtClean="0">
                <a:solidFill>
                  <a:schemeClr val="accent1">
                    <a:lumMod val="75000"/>
                  </a:schemeClr>
                </a:solidFill>
              </a:rPr>
              <a:t>Desafios do Emprego </a:t>
            </a:r>
            <a:endParaRPr lang="pt-PT" sz="2000" b="1" i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2000" b="1" i="1" dirty="0" smtClean="0">
                <a:solidFill>
                  <a:schemeClr val="accent1">
                    <a:lumMod val="75000"/>
                  </a:schemeClr>
                </a:solidFill>
              </a:rPr>
              <a:t>no </a:t>
            </a:r>
            <a:r>
              <a:rPr lang="pt-PT" sz="2000" b="1" i="1" dirty="0" smtClean="0">
                <a:solidFill>
                  <a:schemeClr val="accent1">
                    <a:lumMod val="75000"/>
                  </a:schemeClr>
                </a:solidFill>
              </a:rPr>
              <a:t>horizonte 2014-2020</a:t>
            </a:r>
            <a:endParaRPr lang="pt-PT" sz="20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6" name="CaixaDeTexto 15"/>
          <p:cNvSpPr txBox="1"/>
          <p:nvPr/>
        </p:nvSpPr>
        <p:spPr>
          <a:xfrm>
            <a:off x="1907704" y="5949280"/>
            <a:ext cx="55446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600" dirty="0" smtClean="0">
                <a:latin typeface="+mn-lt"/>
              </a:rPr>
              <a:t>Fonte: INE, Inquérito ao Emprego</a:t>
            </a:r>
            <a:endParaRPr lang="pt-PT" sz="16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CaixaDeTexto 6"/>
          <p:cNvSpPr txBox="1">
            <a:spLocks noChangeArrowheads="1"/>
          </p:cNvSpPr>
          <p:nvPr/>
        </p:nvSpPr>
        <p:spPr bwMode="auto">
          <a:xfrm>
            <a:off x="35496" y="6488112"/>
            <a:ext cx="9144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PT" i="1" dirty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A. Oliveira das </a:t>
            </a:r>
            <a:r>
              <a:rPr lang="pt-PT" i="1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Neves, IESE</a:t>
            </a:r>
            <a:endParaRPr lang="pt-PT" i="1" dirty="0">
              <a:solidFill>
                <a:schemeClr val="accent1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24686" name="CaixaDeTexto 15"/>
          <p:cNvSpPr txBox="1">
            <a:spLocks noChangeArrowheads="1"/>
          </p:cNvSpPr>
          <p:nvPr/>
        </p:nvSpPr>
        <p:spPr bwMode="auto">
          <a:xfrm>
            <a:off x="3707904" y="6093296"/>
            <a:ext cx="25003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PT" dirty="0">
                <a:latin typeface="Calibri" pitchFamily="34" charset="0"/>
              </a:rPr>
              <a:t>Fonte: IEFP</a:t>
            </a:r>
          </a:p>
        </p:txBody>
      </p:sp>
      <p:pic>
        <p:nvPicPr>
          <p:cNvPr id="14" name="Imagem 13" descr="Parlamento Europeu 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989385" cy="930813"/>
          </a:xfrm>
          <a:prstGeom prst="rect">
            <a:avLst/>
          </a:prstGeom>
        </p:spPr>
      </p:pic>
      <p:sp>
        <p:nvSpPr>
          <p:cNvPr id="15" name="CaixaDeTexto 9"/>
          <p:cNvSpPr txBox="1">
            <a:spLocks noChangeArrowheads="1"/>
          </p:cNvSpPr>
          <p:nvPr/>
        </p:nvSpPr>
        <p:spPr bwMode="auto">
          <a:xfrm>
            <a:off x="467544" y="1556792"/>
            <a:ext cx="8215312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PT" sz="2000" b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Emprego </a:t>
            </a:r>
            <a:r>
              <a:rPr lang="pt-PT" sz="2000" b="1" i="1" dirty="0" err="1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vs</a:t>
            </a:r>
            <a:r>
              <a:rPr lang="pt-PT" sz="2000" b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 Desemprego</a:t>
            </a:r>
            <a:r>
              <a:rPr lang="pt-PT" sz="2400" b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- </a:t>
            </a:r>
            <a:r>
              <a:rPr lang="pt-PT" sz="2000" b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entre Números e Dilemas</a:t>
            </a:r>
          </a:p>
          <a:p>
            <a:pPr algn="ctr"/>
            <a:r>
              <a:rPr lang="pt-PT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(</a:t>
            </a:r>
            <a:r>
              <a:rPr lang="pt-PT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situação relativa ao mês de Agosto</a:t>
            </a:r>
            <a:r>
              <a:rPr lang="pt-PT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)</a:t>
            </a:r>
            <a:endParaRPr lang="pt-PT" dirty="0">
              <a:solidFill>
                <a:schemeClr val="accent1">
                  <a:lumMod val="75000"/>
                </a:schemeClr>
              </a:solidFill>
              <a:latin typeface="Calibri" pitchFamily="34" charset="0"/>
            </a:endParaRPr>
          </a:p>
        </p:txBody>
      </p:sp>
      <p:sp>
        <p:nvSpPr>
          <p:cNvPr id="16" name="CaixaDeTexto 15"/>
          <p:cNvSpPr txBox="1"/>
          <p:nvPr/>
        </p:nvSpPr>
        <p:spPr>
          <a:xfrm>
            <a:off x="0" y="1196753"/>
            <a:ext cx="9144000" cy="36933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pt-PT" b="1" dirty="0" smtClean="0">
                <a:solidFill>
                  <a:schemeClr val="bg1"/>
                </a:solidFill>
                <a:latin typeface="Calibri" pitchFamily="34" charset="0"/>
              </a:rPr>
              <a:t>1. VISÃO COMPREENSIVA DA PROBLEMÁTICA DO EMPREGO/DESEMPREGO NO ALGARVE</a:t>
            </a:r>
          </a:p>
        </p:txBody>
      </p:sp>
      <p:sp>
        <p:nvSpPr>
          <p:cNvPr id="17" name="Marcador de Posição do Número do Diapositivo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C926F9-5D1C-460E-87CF-E956619F3569}" type="slidenum">
              <a:rPr lang="pt-PT" sz="1600" smtClean="0">
                <a:solidFill>
                  <a:schemeClr val="accent1">
                    <a:lumMod val="50000"/>
                  </a:schemeClr>
                </a:solidFill>
              </a:rPr>
              <a:pPr>
                <a:defRPr/>
              </a:pPr>
              <a:t>9</a:t>
            </a:fld>
            <a:endParaRPr lang="pt-PT" sz="1600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18" name="Tabela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072203724"/>
              </p:ext>
            </p:extLst>
          </p:nvPr>
        </p:nvGraphicFramePr>
        <p:xfrm>
          <a:off x="683568" y="2348880"/>
          <a:ext cx="7416705" cy="3761112"/>
        </p:xfrm>
        <a:graphic>
          <a:graphicData uri="http://schemas.openxmlformats.org/drawingml/2006/table">
            <a:tbl>
              <a:tblPr/>
              <a:tblGrid>
                <a:gridCol w="3274432"/>
                <a:gridCol w="900494"/>
                <a:gridCol w="1080593"/>
                <a:gridCol w="1080593"/>
                <a:gridCol w="1080593"/>
              </a:tblGrid>
              <a:tr h="184471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PT" sz="1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600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Algarve</a:t>
                      </a:r>
                      <a:endParaRPr lang="pt-PT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PT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600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Continente</a:t>
                      </a:r>
                      <a:endParaRPr lang="pt-PT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PT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184471"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PT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600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2007</a:t>
                      </a:r>
                      <a:endParaRPr lang="pt-PT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600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2012</a:t>
                      </a:r>
                      <a:endParaRPr lang="pt-PT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600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2007</a:t>
                      </a:r>
                      <a:endParaRPr lang="pt-PT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600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2012</a:t>
                      </a:r>
                      <a:endParaRPr lang="pt-PT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1844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b="1" smtClean="0">
                          <a:latin typeface="Calibri"/>
                          <a:ea typeface="Calibri"/>
                          <a:cs typeface="Calibri"/>
                        </a:rPr>
                        <a:t>Género</a:t>
                      </a:r>
                      <a:endParaRPr lang="pt-PT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</a:rPr>
                        <a:t>100,0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</a:rPr>
                        <a:t>100,0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kern="120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</a:rPr>
                        <a:t>100,0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kern="120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</a:rPr>
                        <a:t>100,0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471">
                <a:tc>
                  <a:txBody>
                    <a:bodyPr/>
                    <a:lstStyle/>
                    <a:p>
                      <a:pPr marL="92075" inden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 smtClean="0">
                          <a:latin typeface="Calibri"/>
                          <a:ea typeface="Calibri"/>
                          <a:cs typeface="Calibri"/>
                        </a:rPr>
                        <a:t>Homens</a:t>
                      </a:r>
                      <a:endParaRPr lang="pt-PT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kern="120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</a:rPr>
                        <a:t>42,8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</a:rPr>
                        <a:t>55,6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kern="120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</a:rPr>
                        <a:t>39,3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kern="120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</a:rPr>
                        <a:t>48,0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471">
                <a:tc>
                  <a:txBody>
                    <a:bodyPr/>
                    <a:lstStyle/>
                    <a:p>
                      <a:pPr marL="92075" inden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 smtClean="0">
                          <a:latin typeface="Calibri"/>
                          <a:ea typeface="Calibri"/>
                          <a:cs typeface="Calibri"/>
                        </a:rPr>
                        <a:t>Mulheres</a:t>
                      </a:r>
                      <a:endParaRPr lang="pt-PT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kern="120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</a:rPr>
                        <a:t>57,2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</a:rPr>
                        <a:t>44,4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kern="120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</a:rPr>
                        <a:t>60,7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kern="120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</a:rPr>
                        <a:t>52,0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4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b="1" smtClean="0">
                          <a:latin typeface="Calibri"/>
                          <a:ea typeface="Calibri"/>
                          <a:cs typeface="Calibri"/>
                        </a:rPr>
                        <a:t>Tempo de Inscrição</a:t>
                      </a:r>
                      <a:endParaRPr lang="pt-PT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kern="120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</a:rPr>
                        <a:t>100,0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</a:rPr>
                        <a:t>100,0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kern="120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</a:rPr>
                        <a:t>100,0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kern="120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</a:rPr>
                        <a:t>100,0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471">
                <a:tc>
                  <a:txBody>
                    <a:bodyPr/>
                    <a:lstStyle/>
                    <a:p>
                      <a:pPr marL="92075" inden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 smtClean="0">
                          <a:latin typeface="Calibri"/>
                          <a:ea typeface="Calibri"/>
                          <a:cs typeface="Calibri"/>
                        </a:rPr>
                        <a:t>&lt; 1 ano de inscrição</a:t>
                      </a:r>
                      <a:endParaRPr lang="pt-PT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kern="120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</a:rPr>
                        <a:t>74,4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</a:rPr>
                        <a:t>70,2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kern="120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</a:rPr>
                        <a:t>58,0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kern="120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</a:rPr>
                        <a:t>61,5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471">
                <a:tc>
                  <a:txBody>
                    <a:bodyPr/>
                    <a:lstStyle/>
                    <a:p>
                      <a:pPr marL="92075" inden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 smtClean="0">
                          <a:latin typeface="Calibri"/>
                          <a:ea typeface="Calibri"/>
                          <a:cs typeface="Calibri"/>
                        </a:rPr>
                        <a:t>1 Ano e mais tempo de inscrição</a:t>
                      </a:r>
                      <a:endParaRPr lang="pt-PT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kern="120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</a:rPr>
                        <a:t>25,6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</a:rPr>
                        <a:t>29,8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</a:rPr>
                        <a:t>42,0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kern="120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</a:rPr>
                        <a:t>38,5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4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b="1" smtClean="0">
                          <a:latin typeface="Calibri"/>
                          <a:ea typeface="Calibri"/>
                          <a:cs typeface="Calibri"/>
                        </a:rPr>
                        <a:t>Situação face à procura de emprego</a:t>
                      </a:r>
                      <a:endParaRPr lang="pt-PT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kern="120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</a:rPr>
                        <a:t>100,0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kern="120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</a:rPr>
                        <a:t>100,0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</a:rPr>
                        <a:t>100,0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kern="120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</a:rPr>
                        <a:t>100,0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471">
                <a:tc>
                  <a:txBody>
                    <a:bodyPr/>
                    <a:lstStyle/>
                    <a:p>
                      <a:pPr marL="92075" inden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 smtClean="0">
                          <a:latin typeface="Calibri"/>
                          <a:ea typeface="Calibri"/>
                          <a:cs typeface="Calibri"/>
                        </a:rPr>
                        <a:t>1º Emprego</a:t>
                      </a:r>
                      <a:endParaRPr lang="pt-PT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kern="120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</a:rPr>
                        <a:t>8,1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kern="120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</a:rPr>
                        <a:t>5,2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</a:rPr>
                        <a:t>9,0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kern="120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</a:rPr>
                        <a:t>7,9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471">
                <a:tc>
                  <a:txBody>
                    <a:bodyPr/>
                    <a:lstStyle/>
                    <a:p>
                      <a:pPr marL="92075" inden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 smtClean="0">
                          <a:latin typeface="Calibri"/>
                          <a:ea typeface="Calibri"/>
                          <a:cs typeface="Calibri"/>
                        </a:rPr>
                        <a:t>Novo Emprego</a:t>
                      </a:r>
                      <a:endParaRPr lang="pt-PT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kern="120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</a:rPr>
                        <a:t>91,9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kern="120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</a:rPr>
                        <a:t>94,8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</a:rPr>
                        <a:t>91,0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</a:rPr>
                        <a:t>92,1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4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b="1" smtClean="0">
                          <a:latin typeface="Calibri"/>
                          <a:ea typeface="Calibri"/>
                          <a:cs typeface="Calibri"/>
                        </a:rPr>
                        <a:t>Total Grupo Etário</a:t>
                      </a:r>
                      <a:endParaRPr lang="pt-PT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kern="120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</a:rPr>
                        <a:t>100,0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kern="120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</a:rPr>
                        <a:t>100,0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</a:rPr>
                        <a:t>100,0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</a:rPr>
                        <a:t>100,0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471">
                <a:tc>
                  <a:txBody>
                    <a:bodyPr/>
                    <a:lstStyle/>
                    <a:p>
                      <a:pPr marL="92075" inden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 smtClean="0">
                          <a:latin typeface="Calibri"/>
                          <a:ea typeface="Calibri"/>
                          <a:cs typeface="Calibri"/>
                        </a:rPr>
                        <a:t>&lt; 25 anos</a:t>
                      </a:r>
                      <a:endParaRPr lang="pt-PT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kern="120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</a:rPr>
                        <a:t>14,5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kern="120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</a:rPr>
                        <a:t>8,5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</a:rPr>
                        <a:t>13,0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</a:rPr>
                        <a:t>11,9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471">
                <a:tc>
                  <a:txBody>
                    <a:bodyPr/>
                    <a:lstStyle/>
                    <a:p>
                      <a:pPr marL="92075" inden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 smtClean="0">
                          <a:latin typeface="Calibri"/>
                          <a:ea typeface="Calibri"/>
                          <a:cs typeface="Calibri"/>
                        </a:rPr>
                        <a:t>25 – 34 anos</a:t>
                      </a:r>
                      <a:endParaRPr lang="pt-PT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kern="120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</a:rPr>
                        <a:t>27,2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kern="120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</a:rPr>
                        <a:t>23,5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kern="120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</a:rPr>
                        <a:t>23,2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</a:rPr>
                        <a:t>23,3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471">
                <a:tc>
                  <a:txBody>
                    <a:bodyPr/>
                    <a:lstStyle/>
                    <a:p>
                      <a:pPr marL="92075" inden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 smtClean="0">
                          <a:latin typeface="Calibri"/>
                          <a:ea typeface="Calibri"/>
                          <a:cs typeface="Calibri"/>
                        </a:rPr>
                        <a:t>35 – 54 anos</a:t>
                      </a:r>
                      <a:endParaRPr lang="pt-PT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kern="120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</a:rPr>
                        <a:t>39,7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kern="120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</a:rPr>
                        <a:t>51,4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kern="120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</a:rPr>
                        <a:t>42,8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</a:rPr>
                        <a:t>47,5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4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 smtClean="0">
                          <a:latin typeface="Calibri"/>
                          <a:ea typeface="Calibri"/>
                          <a:cs typeface="Calibri"/>
                        </a:rPr>
                        <a:t>55 e mais anos</a:t>
                      </a:r>
                      <a:endParaRPr lang="pt-PT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</a:rPr>
                        <a:t>18,7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</a:rPr>
                        <a:t>16,6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</a:rPr>
                        <a:t>21,0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</a:rPr>
                        <a:t>17,3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9" name="Rectângulo 18"/>
          <p:cNvSpPr/>
          <p:nvPr/>
        </p:nvSpPr>
        <p:spPr>
          <a:xfrm>
            <a:off x="1547664" y="0"/>
            <a:ext cx="7596336" cy="9087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2000" b="1" i="1" dirty="0" smtClean="0">
                <a:solidFill>
                  <a:schemeClr val="accent1">
                    <a:lumMod val="75000"/>
                  </a:schemeClr>
                </a:solidFill>
              </a:rPr>
              <a:t>Algarve - Dimensões-problema </a:t>
            </a:r>
            <a:r>
              <a:rPr lang="pt-PT" sz="2000" b="1" i="1" dirty="0">
                <a:solidFill>
                  <a:schemeClr val="accent1">
                    <a:lumMod val="75000"/>
                  </a:schemeClr>
                </a:solidFill>
              </a:rPr>
              <a:t>e </a:t>
            </a:r>
            <a:r>
              <a:rPr lang="pt-PT" sz="2000" b="1" i="1" dirty="0" smtClean="0">
                <a:solidFill>
                  <a:schemeClr val="accent1">
                    <a:lumMod val="75000"/>
                  </a:schemeClr>
                </a:solidFill>
              </a:rPr>
              <a:t>Desafios do Emprego </a:t>
            </a:r>
            <a:endParaRPr lang="pt-PT" sz="2000" b="1" i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2000" b="1" i="1" dirty="0" smtClean="0">
                <a:solidFill>
                  <a:schemeClr val="accent1">
                    <a:lumMod val="75000"/>
                  </a:schemeClr>
                </a:solidFill>
              </a:rPr>
              <a:t>no </a:t>
            </a:r>
            <a:r>
              <a:rPr lang="pt-PT" sz="2000" b="1" i="1" dirty="0" smtClean="0">
                <a:solidFill>
                  <a:schemeClr val="accent1">
                    <a:lumMod val="75000"/>
                  </a:schemeClr>
                </a:solidFill>
              </a:rPr>
              <a:t>horizonte 2014-2020</a:t>
            </a:r>
            <a:endParaRPr lang="pt-PT" sz="20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892</TotalTime>
  <Words>1909</Words>
  <Application>Microsoft Office PowerPoint</Application>
  <PresentationFormat>Apresentação no Ecrã (4:3)</PresentationFormat>
  <Paragraphs>460</Paragraphs>
  <Slides>18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18</vt:i4>
      </vt:variant>
    </vt:vector>
  </HeadingPairs>
  <TitlesOfParts>
    <vt:vector size="19" baseType="lpstr">
      <vt:lpstr>Tema do Office</vt:lpstr>
      <vt:lpstr>Diapositivo 1</vt:lpstr>
      <vt:lpstr>Diapositivo 2</vt:lpstr>
      <vt:lpstr>Diapositivo 3</vt:lpstr>
      <vt:lpstr>Diapositivo 4</vt:lpstr>
      <vt:lpstr>Diapositivo 5</vt:lpstr>
      <vt:lpstr>Diapositivo 6</vt:lpstr>
      <vt:lpstr>Diapositivo 7</vt:lpstr>
      <vt:lpstr>Diapositivo 8</vt:lpstr>
      <vt:lpstr>Diapositivo 9</vt:lpstr>
      <vt:lpstr>Diapositivo 10</vt:lpstr>
      <vt:lpstr>Diapositivo 11</vt:lpstr>
      <vt:lpstr>Diapositivo 12</vt:lpstr>
      <vt:lpstr>Diapositivo 13</vt:lpstr>
      <vt:lpstr>Diapositivo 14</vt:lpstr>
      <vt:lpstr>Diapositivo 15</vt:lpstr>
      <vt:lpstr>Diapositivo 16</vt:lpstr>
      <vt:lpstr>Diapositivo 17</vt:lpstr>
      <vt:lpstr>Diapositivo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Diapositivo 1</dc:title>
  <dc:creator>irodrigues</dc:creator>
  <cp:lastModifiedBy>IESE</cp:lastModifiedBy>
  <cp:revision>82</cp:revision>
  <cp:lastPrinted>2012-10-10T14:40:00Z</cp:lastPrinted>
  <dcterms:created xsi:type="dcterms:W3CDTF">2010-02-24T12:25:10Z</dcterms:created>
  <dcterms:modified xsi:type="dcterms:W3CDTF">2012-10-11T14:33:38Z</dcterms:modified>
</cp:coreProperties>
</file>