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</p:sldMasterIdLst>
  <p:notesMasterIdLst>
    <p:notesMasterId r:id="rId29"/>
  </p:notesMasterIdLst>
  <p:handoutMasterIdLst>
    <p:handoutMasterId r:id="rId30"/>
  </p:handoutMasterIdLst>
  <p:sldIdLst>
    <p:sldId id="272" r:id="rId3"/>
    <p:sldId id="451" r:id="rId4"/>
    <p:sldId id="496" r:id="rId5"/>
    <p:sldId id="527" r:id="rId6"/>
    <p:sldId id="501" r:id="rId7"/>
    <p:sldId id="523" r:id="rId8"/>
    <p:sldId id="502" r:id="rId9"/>
    <p:sldId id="515" r:id="rId10"/>
    <p:sldId id="528" r:id="rId11"/>
    <p:sldId id="497" r:id="rId12"/>
    <p:sldId id="493" r:id="rId13"/>
    <p:sldId id="504" r:id="rId14"/>
    <p:sldId id="505" r:id="rId15"/>
    <p:sldId id="506" r:id="rId16"/>
    <p:sldId id="522" r:id="rId17"/>
    <p:sldId id="525" r:id="rId18"/>
    <p:sldId id="526" r:id="rId19"/>
    <p:sldId id="507" r:id="rId20"/>
    <p:sldId id="508" r:id="rId21"/>
    <p:sldId id="521" r:id="rId22"/>
    <p:sldId id="516" r:id="rId23"/>
    <p:sldId id="511" r:id="rId24"/>
    <p:sldId id="512" r:id="rId25"/>
    <p:sldId id="513" r:id="rId26"/>
    <p:sldId id="514" r:id="rId27"/>
    <p:sldId id="524" r:id="rId28"/>
  </p:sldIdLst>
  <p:sldSz cx="9144000" cy="6858000" type="screen4x3"/>
  <p:notesSz cx="6743700" cy="98806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000"/>
    <a:srgbClr val="008000"/>
    <a:srgbClr val="004600"/>
    <a:srgbClr val="F0FFC5"/>
    <a:srgbClr val="E1FF8B"/>
    <a:srgbClr val="009900"/>
    <a:srgbClr val="FF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8897" autoAdjust="0"/>
    <p:restoredTop sz="94503" autoAdjust="0"/>
  </p:normalViewPr>
  <p:slideViewPr>
    <p:cSldViewPr>
      <p:cViewPr varScale="1">
        <p:scale>
          <a:sx n="95" d="100"/>
          <a:sy n="95" d="100"/>
        </p:scale>
        <p:origin x="-90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Folha_de_C_lculo_do_Microsoft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4649477963519544E-2"/>
          <c:y val="6.1695477720457359E-2"/>
          <c:w val="0.64842097419210609"/>
          <c:h val="0.86147826349292544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'INE Pop ativ e Inativ'!$C$2</c:f>
              <c:strCache>
                <c:ptCount val="1"/>
                <c:pt idx="0">
                  <c:v>Pop Inativa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'INE Pop ativ e Inativ'!$B$4:$B$5</c:f>
              <c:numCache>
                <c:formatCode>General</c:formatCode>
                <c:ptCount val="2"/>
                <c:pt idx="0">
                  <c:v>2001</c:v>
                </c:pt>
                <c:pt idx="1">
                  <c:v>2011</c:v>
                </c:pt>
              </c:numCache>
            </c:numRef>
          </c:cat>
          <c:val>
            <c:numRef>
              <c:f>'INE Pop ativ e Inativ'!$C$4:$C$5</c:f>
              <c:numCache>
                <c:formatCode>General</c:formatCode>
                <c:ptCount val="2"/>
                <c:pt idx="0">
                  <c:v>203</c:v>
                </c:pt>
                <c:pt idx="1">
                  <c:v>222</c:v>
                </c:pt>
              </c:numCache>
            </c:numRef>
          </c:val>
        </c:ser>
        <c:ser>
          <c:idx val="0"/>
          <c:order val="1"/>
          <c:tx>
            <c:strRef>
              <c:f>'INE Pop ativ e Inativ'!$D$2</c:f>
              <c:strCache>
                <c:ptCount val="1"/>
                <c:pt idx="0">
                  <c:v>Pop Ativa Empregada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'INE Pop ativ e Inativ'!$B$4:$B$5</c:f>
              <c:numCache>
                <c:formatCode>General</c:formatCode>
                <c:ptCount val="2"/>
                <c:pt idx="0">
                  <c:v>2001</c:v>
                </c:pt>
                <c:pt idx="1">
                  <c:v>2011</c:v>
                </c:pt>
              </c:numCache>
            </c:numRef>
          </c:cat>
          <c:val>
            <c:numRef>
              <c:f>'INE Pop ativ e Inativ'!$D$4:$D$5</c:f>
              <c:numCache>
                <c:formatCode>General</c:formatCode>
                <c:ptCount val="2"/>
                <c:pt idx="0">
                  <c:v>180</c:v>
                </c:pt>
                <c:pt idx="1">
                  <c:v>193</c:v>
                </c:pt>
              </c:numCache>
            </c:numRef>
          </c:val>
        </c:ser>
        <c:ser>
          <c:idx val="2"/>
          <c:order val="2"/>
          <c:tx>
            <c:strRef>
              <c:f>'INE Pop ativ e Inativ'!$E$2</c:f>
              <c:strCache>
                <c:ptCount val="1"/>
                <c:pt idx="0">
                  <c:v>Pop Ativa Desempregada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'INE Pop ativ e Inativ'!$B$4:$B$5</c:f>
              <c:numCache>
                <c:formatCode>General</c:formatCode>
                <c:ptCount val="2"/>
                <c:pt idx="0">
                  <c:v>2001</c:v>
                </c:pt>
                <c:pt idx="1">
                  <c:v>2011</c:v>
                </c:pt>
              </c:numCache>
            </c:numRef>
          </c:cat>
          <c:val>
            <c:numRef>
              <c:f>'INE Pop ativ e Inativ'!$E$4:$E$5</c:f>
              <c:numCache>
                <c:formatCode>General</c:formatCode>
                <c:ptCount val="2"/>
                <c:pt idx="0">
                  <c:v>12</c:v>
                </c:pt>
                <c:pt idx="1">
                  <c:v>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414528"/>
        <c:axId val="33690752"/>
      </c:barChart>
      <c:catAx>
        <c:axId val="33414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3690752"/>
        <c:crosses val="autoZero"/>
        <c:auto val="1"/>
        <c:lblAlgn val="ctr"/>
        <c:lblOffset val="100"/>
        <c:noMultiLvlLbl val="0"/>
      </c:catAx>
      <c:valAx>
        <c:axId val="336907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41452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0.29271</cdr:x>
      <cdr:y>0.3908</cdr:y>
    </cdr:from>
    <cdr:to>
      <cdr:x>0.4858</cdr:x>
      <cdr:y>0.51305</cdr:y>
    </cdr:to>
    <cdr:cxnSp macro="">
      <cdr:nvCxnSpPr>
        <cdr:cNvPr id="3" name="Conexão recta unidireccional 2"/>
        <cdr:cNvCxnSpPr/>
      </cdr:nvCxnSpPr>
      <cdr:spPr>
        <a:xfrm xmlns:a="http://schemas.openxmlformats.org/drawingml/2006/main" flipV="1">
          <a:off x="1767632" y="1295400"/>
          <a:ext cx="1166068" cy="405217"/>
        </a:xfrm>
        <a:prstGeom xmlns:a="http://schemas.openxmlformats.org/drawingml/2006/main" prst="straightConnector1">
          <a:avLst/>
        </a:prstGeom>
        <a:ln xmlns:a="http://schemas.openxmlformats.org/drawingml/2006/main" w="25400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0.29063</cdr:x>
      <cdr:y>0.67708</cdr:y>
    </cdr:from>
    <cdr:to>
      <cdr:x>0.48438</cdr:x>
      <cdr:y>0.80208</cdr:y>
    </cdr:to>
    <cdr:cxnSp macro="">
      <cdr:nvCxnSpPr>
        <cdr:cNvPr id="8" name="Conexão recta unidireccional 7"/>
        <cdr:cNvCxnSpPr/>
      </cdr:nvCxnSpPr>
      <cdr:spPr>
        <a:xfrm xmlns:a="http://schemas.openxmlformats.org/drawingml/2006/main" flipV="1">
          <a:off x="1328738" y="1857375"/>
          <a:ext cx="885825" cy="342900"/>
        </a:xfrm>
        <a:prstGeom xmlns:a="http://schemas.openxmlformats.org/drawingml/2006/main" prst="straightConnector1">
          <a:avLst/>
        </a:prstGeom>
        <a:ln xmlns:a="http://schemas.openxmlformats.org/drawingml/2006/main" w="25400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0.3613</cdr:x>
      <cdr:y>0.45008</cdr:y>
    </cdr:from>
    <cdr:to>
      <cdr:x>0.43248</cdr:x>
      <cdr:y>0.5299</cdr:y>
    </cdr:to>
    <cdr:sp macro="" textlink="">
      <cdr:nvSpPr>
        <cdr:cNvPr id="9" name="CaixaDeTexto 5"/>
        <cdr:cNvSpPr txBox="1"/>
      </cdr:nvSpPr>
      <cdr:spPr>
        <a:xfrm xmlns:a="http://schemas.openxmlformats.org/drawingml/2006/main" rot="20465888">
          <a:off x="2181860" y="1491890"/>
          <a:ext cx="429798" cy="264560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PT" sz="1100"/>
            <a:t>+ 13</a:t>
          </a:r>
        </a:p>
      </cdr:txBody>
    </cdr:sp>
  </cdr:relSizeAnchor>
  <cdr:relSizeAnchor xmlns:cdr="http://schemas.openxmlformats.org/drawingml/2006/chartDrawing">
    <cdr:from>
      <cdr:x>0.29022</cdr:x>
      <cdr:y>0.16954</cdr:y>
    </cdr:from>
    <cdr:to>
      <cdr:x>0.48896</cdr:x>
      <cdr:y>0.22701</cdr:y>
    </cdr:to>
    <cdr:cxnSp macro="">
      <cdr:nvCxnSpPr>
        <cdr:cNvPr id="10" name="Conexão recta unidireccional 9"/>
        <cdr:cNvCxnSpPr/>
      </cdr:nvCxnSpPr>
      <cdr:spPr>
        <a:xfrm xmlns:a="http://schemas.openxmlformats.org/drawingml/2006/main" flipV="1">
          <a:off x="1752600" y="561975"/>
          <a:ext cx="1200150" cy="190500"/>
        </a:xfrm>
        <a:prstGeom xmlns:a="http://schemas.openxmlformats.org/drawingml/2006/main" prst="straightConnector1">
          <a:avLst/>
        </a:prstGeom>
        <a:ln xmlns:a="http://schemas.openxmlformats.org/drawingml/2006/main" w="25400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0.34601</cdr:x>
      <cdr:y>0.21553</cdr:y>
    </cdr:from>
    <cdr:to>
      <cdr:x>0.41718</cdr:x>
      <cdr:y>0.29535</cdr:y>
    </cdr:to>
    <cdr:sp macro="" textlink="">
      <cdr:nvSpPr>
        <cdr:cNvPr id="12" name="CaixaDeTexto 5"/>
        <cdr:cNvSpPr txBox="1"/>
      </cdr:nvSpPr>
      <cdr:spPr>
        <a:xfrm xmlns:a="http://schemas.openxmlformats.org/drawingml/2006/main" rot="20940256">
          <a:off x="2089496" y="714427"/>
          <a:ext cx="429798" cy="264560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PT" sz="1100"/>
            <a:t>+ 22</a:t>
          </a:r>
        </a:p>
      </cdr:txBody>
    </cdr:sp>
  </cdr:relSizeAnchor>
  <cdr:relSizeAnchor xmlns:cdr="http://schemas.openxmlformats.org/drawingml/2006/chartDrawing">
    <cdr:from>
      <cdr:x>0.35705</cdr:x>
      <cdr:y>0.73984</cdr:y>
    </cdr:from>
    <cdr:to>
      <cdr:x>0.42823</cdr:x>
      <cdr:y>0.81965</cdr:y>
    </cdr:to>
    <cdr:sp macro="" textlink="">
      <cdr:nvSpPr>
        <cdr:cNvPr id="19" name="CaixaDeTexto 5"/>
        <cdr:cNvSpPr txBox="1"/>
      </cdr:nvSpPr>
      <cdr:spPr>
        <a:xfrm xmlns:a="http://schemas.openxmlformats.org/drawingml/2006/main" rot="20279337">
          <a:off x="2156195" y="2452341"/>
          <a:ext cx="429798" cy="264560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PT" sz="1100"/>
            <a:t>+ 19</a:t>
          </a:r>
        </a:p>
      </cdr:txBody>
    </cdr:sp>
  </cdr:relSizeAnchor>
  <cdr:relSizeAnchor xmlns:cdr="http://schemas.openxmlformats.org/drawingml/2006/chartDrawing">
    <cdr:from>
      <cdr:x>0.18349</cdr:x>
      <cdr:y>0.04119</cdr:y>
    </cdr:from>
    <cdr:to>
      <cdr:x>0.26583</cdr:x>
      <cdr:y>0.14333</cdr:y>
    </cdr:to>
    <cdr:sp macro="" textlink="">
      <cdr:nvSpPr>
        <cdr:cNvPr id="14" name="CaixaDeTexto 5"/>
        <cdr:cNvSpPr txBox="1"/>
      </cdr:nvSpPr>
      <cdr:spPr>
        <a:xfrm xmlns:a="http://schemas.openxmlformats.org/drawingml/2006/main">
          <a:off x="1108069" y="136532"/>
          <a:ext cx="497252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PT" sz="1600" b="1" dirty="0" smtClean="0"/>
            <a:t>395</a:t>
          </a:r>
          <a:endParaRPr lang="pt-PT" sz="1600" b="1" dirty="0"/>
        </a:p>
      </cdr:txBody>
    </cdr:sp>
  </cdr:relSizeAnchor>
  <cdr:relSizeAnchor xmlns:cdr="http://schemas.openxmlformats.org/drawingml/2006/chartDrawing">
    <cdr:from>
      <cdr:x>0.50526</cdr:x>
      <cdr:y>0.01533</cdr:y>
    </cdr:from>
    <cdr:to>
      <cdr:x>0.58751</cdr:x>
      <cdr:y>0.11874</cdr:y>
    </cdr:to>
    <cdr:sp macro="" textlink="">
      <cdr:nvSpPr>
        <cdr:cNvPr id="15" name="CaixaDeTexto 5"/>
        <cdr:cNvSpPr txBox="1"/>
      </cdr:nvSpPr>
      <cdr:spPr>
        <a:xfrm xmlns:a="http://schemas.openxmlformats.org/drawingml/2006/main">
          <a:off x="3051189" y="50814"/>
          <a:ext cx="496674" cy="342786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PT" sz="1600" b="1"/>
            <a:t>450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21574" cy="493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0521" y="1"/>
            <a:ext cx="2921574" cy="493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32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85283"/>
            <a:ext cx="2921574" cy="493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32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0521" y="9385283"/>
            <a:ext cx="2921574" cy="493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08981D-1C27-4BB8-853D-C4FF92DBB231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96313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21574" cy="493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0521" y="1"/>
            <a:ext cx="2921574" cy="493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41363"/>
            <a:ext cx="4941888" cy="3705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210" y="4692642"/>
            <a:ext cx="5395281" cy="4446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Clique para editar os estilos de texto do modelo global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85283"/>
            <a:ext cx="2921574" cy="493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0521" y="9385283"/>
            <a:ext cx="2921574" cy="493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FC4ECB5-56C9-4966-8ADC-848501FDA0D6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160168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457E7-29F3-4F4C-95C8-355B02981335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87972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7F5E0-6DC2-405A-91D3-20AFFF304DF5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71417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8E0CA-C285-4A38-A922-89D5141B089E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85436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726767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609361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  <p:extLst>
      <p:ext uri="{BB962C8B-B14F-4D97-AF65-F5344CB8AC3E}">
        <p14:creationId xmlns:p14="http://schemas.microsoft.com/office/powerpoint/2010/main" val="9748007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156140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09145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459243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64314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  <p:extLst>
      <p:ext uri="{BB962C8B-B14F-4D97-AF65-F5344CB8AC3E}">
        <p14:creationId xmlns:p14="http://schemas.microsoft.com/office/powerpoint/2010/main" val="1148300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D8FCF-3B84-472A-8447-0EC6B029D956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13587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 smtClean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  <p:extLst>
      <p:ext uri="{BB962C8B-B14F-4D97-AF65-F5344CB8AC3E}">
        <p14:creationId xmlns:p14="http://schemas.microsoft.com/office/powerpoint/2010/main" val="3787925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094811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67766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12685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79FF1-8D70-4771-A49A-BF6EF80E8C0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9188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8F251-E174-4581-B24F-F86C1B0D6F0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03208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B6F69-DB4B-411D-8D02-657121AD1FA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08184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B5795-BEDB-4B65-9AF6-CDB82ADB55B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8412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8EC7A-62CF-41D9-B459-5D90612CB36B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42940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2E5B6-9394-48FF-BD7C-93D3A20428B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9322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 smtClean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E8C32-A9DD-4A2E-AF4E-7DF5F002BFB5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00806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ea typeface="ＭＳ Ｐゴシック" pitchFamily="-48" charset="-128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ea typeface="ＭＳ Ｐゴシック" pitchFamily="-48" charset="-128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ea typeface="ＭＳ Ｐゴシック" pitchFamily="-48" charset="-128"/>
              </a:defRPr>
            </a:lvl1pPr>
          </a:lstStyle>
          <a:p>
            <a:pPr>
              <a:defRPr/>
            </a:pPr>
            <a:fld id="{2AD443D1-70F0-4D65-B630-32B62D39010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pic>
        <p:nvPicPr>
          <p:cNvPr id="1031" name="Picture 2" descr="slide_de_apresentaca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slide_de_conteudo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  <p:sldLayoutId id="21474836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4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4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4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48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48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48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48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4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1844675"/>
            <a:ext cx="9144000" cy="1736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15000"/>
              </a:lnSpc>
              <a:spcBef>
                <a:spcPct val="65000"/>
              </a:spcBef>
              <a:spcAft>
                <a:spcPct val="20000"/>
              </a:spcAft>
            </a:pPr>
            <a:r>
              <a:rPr lang="pt-PT" sz="2800" b="1" dirty="0">
                <a:solidFill>
                  <a:schemeClr val="bg1"/>
                </a:solidFill>
                <a:latin typeface="Verdana" pitchFamily="34" charset="0"/>
                <a:ea typeface="ＭＳ Ｐゴシック" pitchFamily="-48" charset="-128"/>
              </a:rPr>
              <a:t> </a:t>
            </a:r>
            <a:r>
              <a:rPr lang="pt-PT" sz="3200" b="1" dirty="0" smtClean="0">
                <a:latin typeface="Verdana" pitchFamily="34" charset="0"/>
                <a:ea typeface="ＭＳ Ｐゴシック" pitchFamily="-48" charset="-128"/>
              </a:rPr>
              <a:t>Estratégia 2020 e a sua implementação a nível regional: Inovação e Emprego</a:t>
            </a:r>
            <a:endParaRPr lang="pt-PT" sz="3200" b="1" dirty="0">
              <a:latin typeface="Verdana" pitchFamily="34" charset="0"/>
              <a:ea typeface="ＭＳ Ｐゴシック" pitchFamily="-48" charset="-128"/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2771801" y="5300663"/>
            <a:ext cx="5903888" cy="46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PT" sz="2400" b="1" dirty="0" smtClean="0">
                <a:solidFill>
                  <a:schemeClr val="bg1"/>
                </a:solidFill>
                <a:latin typeface="Verdana" pitchFamily="34" charset="0"/>
                <a:ea typeface="ＭＳ Ｐゴシック" pitchFamily="-48" charset="-128"/>
              </a:rPr>
              <a:t>Faro, 12 </a:t>
            </a:r>
            <a:r>
              <a:rPr lang="pt-PT" sz="2400" b="1" dirty="0">
                <a:solidFill>
                  <a:schemeClr val="bg1"/>
                </a:solidFill>
                <a:latin typeface="Verdana" pitchFamily="34" charset="0"/>
                <a:ea typeface="ＭＳ Ｐゴシック" pitchFamily="-48" charset="-128"/>
              </a:rPr>
              <a:t>de </a:t>
            </a:r>
            <a:r>
              <a:rPr lang="pt-PT" sz="2400" b="1" dirty="0" smtClean="0">
                <a:solidFill>
                  <a:schemeClr val="bg1"/>
                </a:solidFill>
                <a:latin typeface="Verdana" pitchFamily="34" charset="0"/>
                <a:ea typeface="ＭＳ Ｐゴシック" pitchFamily="-48" charset="-128"/>
              </a:rPr>
              <a:t>outubro </a:t>
            </a:r>
            <a:r>
              <a:rPr lang="pt-PT" sz="2400" b="1" dirty="0">
                <a:solidFill>
                  <a:schemeClr val="bg1"/>
                </a:solidFill>
                <a:latin typeface="Verdana" pitchFamily="34" charset="0"/>
                <a:ea typeface="ＭＳ Ｐゴシック" pitchFamily="-48" charset="-128"/>
              </a:rPr>
              <a:t>de </a:t>
            </a:r>
            <a:r>
              <a:rPr lang="pt-PT" sz="2400" b="1" dirty="0" smtClean="0">
                <a:solidFill>
                  <a:schemeClr val="bg1"/>
                </a:solidFill>
                <a:latin typeface="Verdana" pitchFamily="34" charset="0"/>
                <a:ea typeface="ＭＳ Ｐゴシック" pitchFamily="-48" charset="-128"/>
              </a:rPr>
              <a:t>2012</a:t>
            </a:r>
            <a:endParaRPr lang="pt-PT" sz="2400" b="1" dirty="0">
              <a:solidFill>
                <a:schemeClr val="bg1"/>
              </a:solidFill>
              <a:latin typeface="Verdana" pitchFamily="34" charset="0"/>
              <a:ea typeface="ＭＳ Ｐゴシック" pitchFamily="-4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ChangeArrowheads="1"/>
          </p:cNvSpPr>
          <p:nvPr/>
        </p:nvSpPr>
        <p:spPr bwMode="auto">
          <a:xfrm>
            <a:off x="0" y="2590222"/>
            <a:ext cx="9144000" cy="56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algn="ctr">
              <a:lnSpc>
                <a:spcPct val="110000"/>
              </a:lnSpc>
              <a:spcBef>
                <a:spcPct val="50000"/>
              </a:spcBef>
              <a:buClr>
                <a:srgbClr val="004200"/>
              </a:buClr>
              <a:buFont typeface="Wingdings" pitchFamily="2" charset="2"/>
              <a:buNone/>
              <a:defRPr/>
            </a:pPr>
            <a:r>
              <a:rPr lang="pt-PT" sz="2800" b="1" dirty="0" smtClean="0"/>
              <a:t>Intervenção dos Serviços do IEFP no Algarve</a:t>
            </a:r>
            <a:endParaRPr lang="pt-PT" sz="2800" b="1" dirty="0"/>
          </a:p>
        </p:txBody>
      </p:sp>
      <p:sp>
        <p:nvSpPr>
          <p:cNvPr id="5123" name="Line 17"/>
          <p:cNvSpPr>
            <a:spLocks noChangeShapeType="1"/>
          </p:cNvSpPr>
          <p:nvPr/>
        </p:nvSpPr>
        <p:spPr bwMode="auto">
          <a:xfrm>
            <a:off x="395288" y="3284538"/>
            <a:ext cx="8353425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295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6" name="Line 17"/>
          <p:cNvSpPr>
            <a:spLocks noChangeShapeType="1"/>
          </p:cNvSpPr>
          <p:nvPr/>
        </p:nvSpPr>
        <p:spPr bwMode="auto">
          <a:xfrm>
            <a:off x="250825" y="620713"/>
            <a:ext cx="8135938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556792"/>
            <a:ext cx="6768752" cy="4492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Box 93"/>
          <p:cNvSpPr txBox="1">
            <a:spLocks noChangeArrowheads="1"/>
          </p:cNvSpPr>
          <p:nvPr/>
        </p:nvSpPr>
        <p:spPr bwMode="auto">
          <a:xfrm>
            <a:off x="1187624" y="764704"/>
            <a:ext cx="6696743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rgbClr val="004600"/>
              </a:buClr>
            </a:pPr>
            <a:r>
              <a:rPr lang="pt-PT" sz="2000" b="1" dirty="0" smtClean="0">
                <a:latin typeface="Calibri" pitchFamily="34" charset="0"/>
                <a:cs typeface="Calibri" pitchFamily="34" charset="0"/>
              </a:rPr>
              <a:t>Evolução </a:t>
            </a:r>
            <a:r>
              <a:rPr lang="pt-PT" sz="2000" b="1" dirty="0">
                <a:latin typeface="Calibri" pitchFamily="34" charset="0"/>
                <a:cs typeface="Calibri" pitchFamily="34" charset="0"/>
              </a:rPr>
              <a:t>do Desemprego </a:t>
            </a:r>
            <a:r>
              <a:rPr lang="pt-PT" sz="2000" b="1" dirty="0" smtClean="0">
                <a:latin typeface="Calibri" pitchFamily="34" charset="0"/>
                <a:cs typeface="Calibri" pitchFamily="34" charset="0"/>
              </a:rPr>
              <a:t>Registado de 2001 a 2011 </a:t>
            </a:r>
          </a:p>
          <a:p>
            <a:pPr algn="ctr" eaLnBrk="1" hangingPunct="1">
              <a:spcBef>
                <a:spcPct val="50000"/>
              </a:spcBef>
              <a:buClr>
                <a:srgbClr val="004600"/>
              </a:buClr>
            </a:pPr>
            <a:r>
              <a:rPr lang="pt-PT" sz="2000" b="1" dirty="0" smtClean="0">
                <a:latin typeface="Calibri" pitchFamily="34" charset="0"/>
                <a:cs typeface="Calibri" pitchFamily="34" charset="0"/>
              </a:rPr>
              <a:t>dezembro</a:t>
            </a:r>
            <a:endParaRPr lang="pt-PT" sz="2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898525" y="206824"/>
            <a:ext cx="7488238" cy="386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PT" sz="1900" b="1" dirty="0">
                <a:solidFill>
                  <a:srgbClr val="0B710A"/>
                </a:solidFill>
                <a:latin typeface="Verdana" pitchFamily="34" charset="0"/>
              </a:rPr>
              <a:t>Intervenção dos Serviços do IEFP no Algarve</a:t>
            </a:r>
          </a:p>
        </p:txBody>
      </p:sp>
    </p:spTree>
    <p:extLst>
      <p:ext uri="{BB962C8B-B14F-4D97-AF65-F5344CB8AC3E}">
        <p14:creationId xmlns:p14="http://schemas.microsoft.com/office/powerpoint/2010/main" val="171834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6" name="Line 17"/>
          <p:cNvSpPr>
            <a:spLocks noChangeShapeType="1"/>
          </p:cNvSpPr>
          <p:nvPr/>
        </p:nvSpPr>
        <p:spPr bwMode="auto">
          <a:xfrm>
            <a:off x="250825" y="620713"/>
            <a:ext cx="8135938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23850" y="115888"/>
            <a:ext cx="74882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PT" sz="1900" b="1" dirty="0">
                <a:solidFill>
                  <a:srgbClr val="0B710A"/>
                </a:solidFill>
                <a:latin typeface="Verdana" pitchFamily="34" charset="0"/>
              </a:rPr>
              <a:t>Caracterização do Desemprego</a:t>
            </a:r>
          </a:p>
        </p:txBody>
      </p:sp>
      <p:sp>
        <p:nvSpPr>
          <p:cNvPr id="5" name="Text Box 93"/>
          <p:cNvSpPr txBox="1">
            <a:spLocks noChangeArrowheads="1"/>
          </p:cNvSpPr>
          <p:nvPr/>
        </p:nvSpPr>
        <p:spPr bwMode="auto">
          <a:xfrm>
            <a:off x="1187624" y="764704"/>
            <a:ext cx="6696743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rgbClr val="004600"/>
              </a:buClr>
            </a:pPr>
            <a:r>
              <a:rPr lang="pt-PT" sz="2000" b="1" dirty="0" smtClean="0">
                <a:latin typeface="Calibri" pitchFamily="34" charset="0"/>
                <a:cs typeface="Calibri" pitchFamily="34" charset="0"/>
              </a:rPr>
              <a:t>Evolução Mensal do </a:t>
            </a:r>
            <a:r>
              <a:rPr lang="pt-PT" sz="2000" b="1" dirty="0">
                <a:latin typeface="Calibri" pitchFamily="34" charset="0"/>
                <a:cs typeface="Calibri" pitchFamily="34" charset="0"/>
              </a:rPr>
              <a:t>Desemprego </a:t>
            </a:r>
            <a:r>
              <a:rPr lang="pt-PT" sz="2000" b="1" dirty="0" smtClean="0">
                <a:latin typeface="Calibri" pitchFamily="34" charset="0"/>
                <a:cs typeface="Calibri" pitchFamily="34" charset="0"/>
              </a:rPr>
              <a:t>Registado </a:t>
            </a:r>
          </a:p>
          <a:p>
            <a:pPr algn="ctr" eaLnBrk="1" hangingPunct="1">
              <a:spcBef>
                <a:spcPct val="50000"/>
              </a:spcBef>
              <a:buClr>
                <a:srgbClr val="004600"/>
              </a:buClr>
            </a:pPr>
            <a:r>
              <a:rPr lang="pt-PT" sz="2000" b="1" dirty="0" smtClean="0">
                <a:latin typeface="Calibri" pitchFamily="34" charset="0"/>
                <a:cs typeface="Calibri" pitchFamily="34" charset="0"/>
              </a:rPr>
              <a:t>janeiro de 2001 a </a:t>
            </a:r>
            <a:r>
              <a:rPr lang="pt-PT" sz="2000" b="1" dirty="0">
                <a:latin typeface="Calibri" pitchFamily="34" charset="0"/>
                <a:cs typeface="Calibri" pitchFamily="34" charset="0"/>
              </a:rPr>
              <a:t>a</a:t>
            </a:r>
            <a:r>
              <a:rPr lang="pt-PT" sz="2000" b="1" dirty="0" smtClean="0">
                <a:latin typeface="Calibri" pitchFamily="34" charset="0"/>
                <a:cs typeface="Calibri" pitchFamily="34" charset="0"/>
              </a:rPr>
              <a:t>gosto 2012</a:t>
            </a:r>
            <a:endParaRPr lang="pt-PT" sz="20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80" y="1626478"/>
            <a:ext cx="8243891" cy="4394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6999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6" name="Line 17"/>
          <p:cNvSpPr>
            <a:spLocks noChangeShapeType="1"/>
          </p:cNvSpPr>
          <p:nvPr/>
        </p:nvSpPr>
        <p:spPr bwMode="auto">
          <a:xfrm>
            <a:off x="250825" y="620713"/>
            <a:ext cx="8135938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647572"/>
            <a:ext cx="6480720" cy="449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323850" y="115888"/>
            <a:ext cx="74882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PT" sz="1900" b="1" dirty="0">
                <a:solidFill>
                  <a:srgbClr val="0B710A"/>
                </a:solidFill>
                <a:latin typeface="Verdana" pitchFamily="34" charset="0"/>
              </a:rPr>
              <a:t>Caracterização do Desemprego</a:t>
            </a:r>
          </a:p>
        </p:txBody>
      </p:sp>
      <p:sp>
        <p:nvSpPr>
          <p:cNvPr id="6" name="Text Box 93"/>
          <p:cNvSpPr txBox="1">
            <a:spLocks noChangeArrowheads="1"/>
          </p:cNvSpPr>
          <p:nvPr/>
        </p:nvSpPr>
        <p:spPr bwMode="auto">
          <a:xfrm>
            <a:off x="683568" y="764704"/>
            <a:ext cx="7200799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rgbClr val="004600"/>
              </a:buClr>
            </a:pPr>
            <a:r>
              <a:rPr lang="pt-PT" sz="2000" b="1" dirty="0" smtClean="0">
                <a:latin typeface="Calibri" pitchFamily="34" charset="0"/>
                <a:cs typeface="Calibri" pitchFamily="34" charset="0"/>
              </a:rPr>
              <a:t>Evolução das Ofertas recebidas e colocações efetuadas ao longo</a:t>
            </a:r>
          </a:p>
          <a:p>
            <a:pPr algn="ctr" eaLnBrk="1" hangingPunct="1">
              <a:spcBef>
                <a:spcPct val="50000"/>
              </a:spcBef>
              <a:buClr>
                <a:srgbClr val="004600"/>
              </a:buClr>
            </a:pPr>
            <a:r>
              <a:rPr lang="pt-PT" sz="2000" b="1" dirty="0" smtClean="0">
                <a:latin typeface="Calibri" pitchFamily="34" charset="0"/>
                <a:cs typeface="Calibri" pitchFamily="34" charset="0"/>
              </a:rPr>
              <a:t>2001 a 2011</a:t>
            </a:r>
            <a:endParaRPr lang="pt-PT" sz="20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989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6" name="Line 17"/>
          <p:cNvSpPr>
            <a:spLocks noChangeShapeType="1"/>
          </p:cNvSpPr>
          <p:nvPr/>
        </p:nvSpPr>
        <p:spPr bwMode="auto">
          <a:xfrm>
            <a:off x="250825" y="620713"/>
            <a:ext cx="8135938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  <p:sp>
        <p:nvSpPr>
          <p:cNvPr id="2" name="Rectângulo 1"/>
          <p:cNvSpPr/>
          <p:nvPr/>
        </p:nvSpPr>
        <p:spPr>
          <a:xfrm>
            <a:off x="1979712" y="1494076"/>
            <a:ext cx="55263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4600"/>
              </a:buClr>
            </a:pPr>
            <a:r>
              <a:rPr lang="pt-PT" sz="2000" b="1" dirty="0">
                <a:latin typeface="Calibri" pitchFamily="34" charset="0"/>
                <a:cs typeface="Calibri" pitchFamily="34" charset="0"/>
              </a:rPr>
              <a:t>Desemprego Registado por Centro de Emprego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340297"/>
            <a:ext cx="6684998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323850" y="115888"/>
            <a:ext cx="7488238" cy="386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PT" sz="1900" b="1" dirty="0" smtClean="0">
                <a:solidFill>
                  <a:srgbClr val="0B710A"/>
                </a:solidFill>
                <a:latin typeface="Verdana" pitchFamily="34" charset="0"/>
              </a:rPr>
              <a:t>Desemprego Registado</a:t>
            </a:r>
            <a:endParaRPr lang="pt-PT" sz="1900" b="1" dirty="0">
              <a:solidFill>
                <a:srgbClr val="0B710A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23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6" name="Line 17"/>
          <p:cNvSpPr>
            <a:spLocks noChangeShapeType="1"/>
          </p:cNvSpPr>
          <p:nvPr/>
        </p:nvSpPr>
        <p:spPr bwMode="auto">
          <a:xfrm>
            <a:off x="250825" y="620713"/>
            <a:ext cx="8135938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  <p:sp>
        <p:nvSpPr>
          <p:cNvPr id="2" name="Rectângulo 1"/>
          <p:cNvSpPr/>
          <p:nvPr/>
        </p:nvSpPr>
        <p:spPr>
          <a:xfrm>
            <a:off x="2411760" y="620688"/>
            <a:ext cx="3998081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spcBef>
                <a:spcPts val="0"/>
              </a:spcBef>
              <a:buClr>
                <a:srgbClr val="004600"/>
              </a:buClr>
            </a:pPr>
            <a:r>
              <a:rPr lang="pt-PT" sz="2000" b="1" dirty="0">
                <a:latin typeface="Calibri" pitchFamily="34" charset="0"/>
                <a:cs typeface="Calibri" pitchFamily="34" charset="0"/>
              </a:rPr>
              <a:t>Tipologia do Desemprego </a:t>
            </a:r>
            <a:r>
              <a:rPr lang="pt-PT" sz="2000" b="1" dirty="0" smtClean="0">
                <a:latin typeface="Calibri" pitchFamily="34" charset="0"/>
                <a:cs typeface="Calibri" pitchFamily="34" charset="0"/>
              </a:rPr>
              <a:t>Registado</a:t>
            </a:r>
          </a:p>
          <a:p>
            <a:pPr algn="ctr">
              <a:spcBef>
                <a:spcPts val="0"/>
              </a:spcBef>
              <a:buClr>
                <a:srgbClr val="004600"/>
              </a:buClr>
            </a:pPr>
            <a:r>
              <a:rPr lang="pt-PT" dirty="0">
                <a:latin typeface="Calibri" pitchFamily="34" charset="0"/>
                <a:cs typeface="Calibri" pitchFamily="34" charset="0"/>
              </a:rPr>
              <a:t>(situação no final de </a:t>
            </a:r>
            <a:r>
              <a:rPr lang="pt-PT" dirty="0" smtClean="0">
                <a:latin typeface="Calibri" pitchFamily="34" charset="0"/>
                <a:cs typeface="Calibri" pitchFamily="34" charset="0"/>
              </a:rPr>
              <a:t>Agosto 2012)</a:t>
            </a:r>
            <a:endParaRPr lang="pt-PT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23850" y="115888"/>
            <a:ext cx="74882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PT" sz="1900" b="1" dirty="0">
                <a:solidFill>
                  <a:srgbClr val="0B710A"/>
                </a:solidFill>
                <a:latin typeface="Verdana" pitchFamily="34" charset="0"/>
              </a:rPr>
              <a:t>Caracterização do Desemprego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645024"/>
            <a:ext cx="4315771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3857" y="1609948"/>
            <a:ext cx="5333886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1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6" name="Line 17"/>
          <p:cNvSpPr>
            <a:spLocks noChangeShapeType="1"/>
          </p:cNvSpPr>
          <p:nvPr/>
        </p:nvSpPr>
        <p:spPr bwMode="auto">
          <a:xfrm>
            <a:off x="250825" y="620713"/>
            <a:ext cx="8135938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  <p:sp>
        <p:nvSpPr>
          <p:cNvPr id="2" name="Rectângulo 1"/>
          <p:cNvSpPr/>
          <p:nvPr/>
        </p:nvSpPr>
        <p:spPr>
          <a:xfrm>
            <a:off x="2411760" y="620688"/>
            <a:ext cx="3998081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spcBef>
                <a:spcPts val="0"/>
              </a:spcBef>
              <a:buClr>
                <a:srgbClr val="004600"/>
              </a:buClr>
            </a:pPr>
            <a:r>
              <a:rPr lang="pt-PT" sz="2000" b="1" dirty="0">
                <a:latin typeface="Calibri" pitchFamily="34" charset="0"/>
                <a:cs typeface="Calibri" pitchFamily="34" charset="0"/>
              </a:rPr>
              <a:t>Tipologia do Desemprego </a:t>
            </a:r>
            <a:r>
              <a:rPr lang="pt-PT" sz="2000" b="1" dirty="0" smtClean="0">
                <a:latin typeface="Calibri" pitchFamily="34" charset="0"/>
                <a:cs typeface="Calibri" pitchFamily="34" charset="0"/>
              </a:rPr>
              <a:t>Registado</a:t>
            </a:r>
          </a:p>
          <a:p>
            <a:pPr algn="ctr">
              <a:spcBef>
                <a:spcPts val="0"/>
              </a:spcBef>
              <a:buClr>
                <a:srgbClr val="004600"/>
              </a:buClr>
            </a:pPr>
            <a:r>
              <a:rPr lang="pt-PT" dirty="0">
                <a:latin typeface="Calibri" pitchFamily="34" charset="0"/>
                <a:cs typeface="Calibri" pitchFamily="34" charset="0"/>
              </a:rPr>
              <a:t>(situação no final de </a:t>
            </a:r>
            <a:r>
              <a:rPr lang="pt-PT" dirty="0" smtClean="0">
                <a:latin typeface="Calibri" pitchFamily="34" charset="0"/>
                <a:cs typeface="Calibri" pitchFamily="34" charset="0"/>
              </a:rPr>
              <a:t>Agosto 2012)</a:t>
            </a:r>
            <a:endParaRPr lang="pt-PT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23850" y="115888"/>
            <a:ext cx="74882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PT" sz="1900" b="1" dirty="0">
                <a:solidFill>
                  <a:srgbClr val="0B710A"/>
                </a:solidFill>
                <a:latin typeface="Verdana" pitchFamily="34" charset="0"/>
              </a:rPr>
              <a:t>Caracterização do Desemprego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095" y="1541920"/>
            <a:ext cx="5453720" cy="1743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473" y="3760440"/>
            <a:ext cx="4474965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009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6" name="Line 17"/>
          <p:cNvSpPr>
            <a:spLocks noChangeShapeType="1"/>
          </p:cNvSpPr>
          <p:nvPr/>
        </p:nvSpPr>
        <p:spPr bwMode="auto">
          <a:xfrm>
            <a:off x="250825" y="620713"/>
            <a:ext cx="8135938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  <p:sp>
        <p:nvSpPr>
          <p:cNvPr id="2" name="Rectângulo 1"/>
          <p:cNvSpPr/>
          <p:nvPr/>
        </p:nvSpPr>
        <p:spPr>
          <a:xfrm>
            <a:off x="2411760" y="620688"/>
            <a:ext cx="3998081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spcBef>
                <a:spcPts val="0"/>
              </a:spcBef>
              <a:buClr>
                <a:srgbClr val="004600"/>
              </a:buClr>
            </a:pPr>
            <a:r>
              <a:rPr lang="pt-PT" sz="2000" b="1" dirty="0">
                <a:latin typeface="Calibri" pitchFamily="34" charset="0"/>
                <a:cs typeface="Calibri" pitchFamily="34" charset="0"/>
              </a:rPr>
              <a:t>Tipologia do Desemprego </a:t>
            </a:r>
            <a:r>
              <a:rPr lang="pt-PT" sz="2000" b="1" dirty="0" smtClean="0">
                <a:latin typeface="Calibri" pitchFamily="34" charset="0"/>
                <a:cs typeface="Calibri" pitchFamily="34" charset="0"/>
              </a:rPr>
              <a:t>Registado</a:t>
            </a:r>
          </a:p>
          <a:p>
            <a:pPr algn="ctr">
              <a:spcBef>
                <a:spcPts val="0"/>
              </a:spcBef>
              <a:buClr>
                <a:srgbClr val="004600"/>
              </a:buClr>
            </a:pPr>
            <a:r>
              <a:rPr lang="pt-PT" dirty="0">
                <a:latin typeface="Calibri" pitchFamily="34" charset="0"/>
                <a:cs typeface="Calibri" pitchFamily="34" charset="0"/>
              </a:rPr>
              <a:t>(situação no final de </a:t>
            </a:r>
            <a:r>
              <a:rPr lang="pt-PT" dirty="0" smtClean="0">
                <a:latin typeface="Calibri" pitchFamily="34" charset="0"/>
                <a:cs typeface="Calibri" pitchFamily="34" charset="0"/>
              </a:rPr>
              <a:t>Agosto 2012)</a:t>
            </a:r>
            <a:endParaRPr lang="pt-PT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23850" y="115888"/>
            <a:ext cx="74882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PT" sz="1900" b="1" dirty="0">
                <a:solidFill>
                  <a:srgbClr val="0B710A"/>
                </a:solidFill>
                <a:latin typeface="Verdana" pitchFamily="34" charset="0"/>
              </a:rPr>
              <a:t>Caracterização do Desemprego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3552" y="1556791"/>
            <a:ext cx="5120073" cy="1900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6686" y="3717032"/>
            <a:ext cx="4168228" cy="2378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597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6" name="Line 17"/>
          <p:cNvSpPr>
            <a:spLocks noChangeShapeType="1"/>
          </p:cNvSpPr>
          <p:nvPr/>
        </p:nvSpPr>
        <p:spPr bwMode="auto">
          <a:xfrm>
            <a:off x="250825" y="620713"/>
            <a:ext cx="8135938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  <p:sp>
        <p:nvSpPr>
          <p:cNvPr id="2" name="Rectângulo 1"/>
          <p:cNvSpPr/>
          <p:nvPr/>
        </p:nvSpPr>
        <p:spPr>
          <a:xfrm>
            <a:off x="2591264" y="1043444"/>
            <a:ext cx="3998081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spcBef>
                <a:spcPts val="0"/>
              </a:spcBef>
              <a:buClr>
                <a:srgbClr val="004600"/>
              </a:buClr>
            </a:pPr>
            <a:r>
              <a:rPr lang="pt-PT" sz="2000" b="1" dirty="0">
                <a:latin typeface="Calibri" pitchFamily="34" charset="0"/>
                <a:cs typeface="Calibri" pitchFamily="34" charset="0"/>
              </a:rPr>
              <a:t>Tipologia do Desemprego </a:t>
            </a:r>
            <a:r>
              <a:rPr lang="pt-PT" sz="2000" b="1" dirty="0" smtClean="0">
                <a:latin typeface="Calibri" pitchFamily="34" charset="0"/>
                <a:cs typeface="Calibri" pitchFamily="34" charset="0"/>
              </a:rPr>
              <a:t>Registado</a:t>
            </a:r>
          </a:p>
          <a:p>
            <a:pPr algn="ctr">
              <a:spcBef>
                <a:spcPts val="0"/>
              </a:spcBef>
              <a:buClr>
                <a:srgbClr val="004600"/>
              </a:buClr>
            </a:pPr>
            <a:r>
              <a:rPr lang="pt-PT" dirty="0">
                <a:latin typeface="Calibri" pitchFamily="34" charset="0"/>
                <a:cs typeface="Calibri" pitchFamily="34" charset="0"/>
              </a:rPr>
              <a:t>(situação no final de </a:t>
            </a:r>
            <a:r>
              <a:rPr lang="pt-PT" dirty="0" smtClean="0">
                <a:latin typeface="Calibri" pitchFamily="34" charset="0"/>
                <a:cs typeface="Calibri" pitchFamily="34" charset="0"/>
              </a:rPr>
              <a:t>Agosto 2012)</a:t>
            </a:r>
            <a:endParaRPr lang="pt-PT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23850" y="115888"/>
            <a:ext cx="74882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PT" sz="1900" b="1" dirty="0">
                <a:solidFill>
                  <a:srgbClr val="0B710A"/>
                </a:solidFill>
                <a:latin typeface="Verdana" pitchFamily="34" charset="0"/>
              </a:rPr>
              <a:t>Caracterização do Desemprego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721" y="1988840"/>
            <a:ext cx="7467041" cy="2476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428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6" name="Line 17"/>
          <p:cNvSpPr>
            <a:spLocks noChangeShapeType="1"/>
          </p:cNvSpPr>
          <p:nvPr/>
        </p:nvSpPr>
        <p:spPr bwMode="auto">
          <a:xfrm>
            <a:off x="250825" y="620713"/>
            <a:ext cx="8135938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  <p:sp>
        <p:nvSpPr>
          <p:cNvPr id="3" name="Text Box 93"/>
          <p:cNvSpPr txBox="1">
            <a:spLocks noChangeArrowheads="1"/>
          </p:cNvSpPr>
          <p:nvPr/>
        </p:nvSpPr>
        <p:spPr bwMode="auto">
          <a:xfrm>
            <a:off x="971600" y="751760"/>
            <a:ext cx="727280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rgbClr val="004600"/>
              </a:buClr>
            </a:pPr>
            <a:r>
              <a:rPr lang="pt-PT" sz="2000" b="1" dirty="0">
                <a:latin typeface="Calibri" pitchFamily="34" charset="0"/>
                <a:cs typeface="Calibri" pitchFamily="34" charset="0"/>
              </a:rPr>
              <a:t>Desemprego Registado (Novo Emprego) por Atividade </a:t>
            </a:r>
            <a:r>
              <a:rPr lang="pt-PT" sz="2000" b="1" dirty="0" smtClean="0">
                <a:latin typeface="Calibri" pitchFamily="34" charset="0"/>
                <a:cs typeface="Calibri" pitchFamily="34" charset="0"/>
              </a:rPr>
              <a:t>Económica </a:t>
            </a:r>
            <a:r>
              <a:rPr lang="pt-PT" sz="1600" b="1" dirty="0" smtClean="0">
                <a:latin typeface="Calibri" pitchFamily="34" charset="0"/>
                <a:cs typeface="Calibri" pitchFamily="34" charset="0"/>
              </a:rPr>
              <a:t>(situação no fim do mês)</a:t>
            </a:r>
            <a:endParaRPr lang="pt-PT" sz="16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323850" y="115888"/>
            <a:ext cx="74882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PT" sz="1900" b="1" dirty="0">
                <a:solidFill>
                  <a:srgbClr val="0B710A"/>
                </a:solidFill>
                <a:latin typeface="Verdana" pitchFamily="34" charset="0"/>
              </a:rPr>
              <a:t>Caracterização do Desemprego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955" y="2060848"/>
            <a:ext cx="6704164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8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ChangeArrowheads="1"/>
          </p:cNvSpPr>
          <p:nvPr/>
        </p:nvSpPr>
        <p:spPr bwMode="auto">
          <a:xfrm>
            <a:off x="0" y="2608592"/>
            <a:ext cx="9144000" cy="529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algn="ctr">
              <a:lnSpc>
                <a:spcPct val="110000"/>
              </a:lnSpc>
              <a:spcBef>
                <a:spcPct val="50000"/>
              </a:spcBef>
              <a:buClr>
                <a:srgbClr val="004200"/>
              </a:buClr>
              <a:buFont typeface="Wingdings" pitchFamily="2" charset="2"/>
              <a:buNone/>
              <a:defRPr/>
            </a:pPr>
            <a:r>
              <a:rPr lang="pt-PT" sz="2800" b="1" dirty="0" smtClean="0"/>
              <a:t>Enquadramento Regional</a:t>
            </a:r>
            <a:endParaRPr lang="pt-PT" sz="2800" b="1" dirty="0"/>
          </a:p>
        </p:txBody>
      </p:sp>
      <p:sp>
        <p:nvSpPr>
          <p:cNvPr id="5123" name="Line 17"/>
          <p:cNvSpPr>
            <a:spLocks noChangeShapeType="1"/>
          </p:cNvSpPr>
          <p:nvPr/>
        </p:nvSpPr>
        <p:spPr bwMode="auto">
          <a:xfrm>
            <a:off x="395288" y="3284538"/>
            <a:ext cx="8353425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6" name="Line 17"/>
          <p:cNvSpPr>
            <a:spLocks noChangeShapeType="1"/>
          </p:cNvSpPr>
          <p:nvPr/>
        </p:nvSpPr>
        <p:spPr bwMode="auto">
          <a:xfrm>
            <a:off x="250825" y="620713"/>
            <a:ext cx="8135938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  <p:sp>
        <p:nvSpPr>
          <p:cNvPr id="3" name="Text Box 93"/>
          <p:cNvSpPr txBox="1">
            <a:spLocks noChangeArrowheads="1"/>
          </p:cNvSpPr>
          <p:nvPr/>
        </p:nvSpPr>
        <p:spPr bwMode="auto">
          <a:xfrm>
            <a:off x="971600" y="904160"/>
            <a:ext cx="72728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rgbClr val="004600"/>
              </a:buClr>
            </a:pPr>
            <a:r>
              <a:rPr lang="pt-PT" sz="2000" b="1" dirty="0" smtClean="0">
                <a:latin typeface="Calibri" pitchFamily="34" charset="0"/>
                <a:cs typeface="Calibri" pitchFamily="34" charset="0"/>
              </a:rPr>
              <a:t>Abrangidos pelas diversas medidas de emprego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23850" y="115888"/>
            <a:ext cx="7488238" cy="386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PT" sz="1900" b="1" dirty="0">
                <a:solidFill>
                  <a:srgbClr val="0B710A"/>
                </a:solidFill>
                <a:latin typeface="Verdana" pitchFamily="34" charset="0"/>
              </a:rPr>
              <a:t>Programas e Medidas do IEFP, IP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42" y="1844824"/>
            <a:ext cx="8350496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008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Line 17"/>
          <p:cNvSpPr>
            <a:spLocks noChangeShapeType="1"/>
          </p:cNvSpPr>
          <p:nvPr/>
        </p:nvSpPr>
        <p:spPr bwMode="auto">
          <a:xfrm>
            <a:off x="250825" y="620713"/>
            <a:ext cx="8135938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  <p:sp>
        <p:nvSpPr>
          <p:cNvPr id="97283" name="TextBox 3"/>
          <p:cNvSpPr txBox="1">
            <a:spLocks noChangeArrowheads="1"/>
          </p:cNvSpPr>
          <p:nvPr/>
        </p:nvSpPr>
        <p:spPr bwMode="auto">
          <a:xfrm>
            <a:off x="323850" y="115888"/>
            <a:ext cx="74882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PT" sz="1900" b="1">
                <a:solidFill>
                  <a:srgbClr val="0B710A"/>
                </a:solidFill>
                <a:latin typeface="Verdana" pitchFamily="34" charset="0"/>
              </a:rPr>
              <a:t>Programas e Medidas do IEFP, IP</a:t>
            </a:r>
          </a:p>
        </p:txBody>
      </p:sp>
      <p:sp>
        <p:nvSpPr>
          <p:cNvPr id="2" name="Rectângulo 1"/>
          <p:cNvSpPr/>
          <p:nvPr/>
        </p:nvSpPr>
        <p:spPr>
          <a:xfrm>
            <a:off x="804764" y="1005185"/>
            <a:ext cx="79437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Programa Estágios </a:t>
            </a:r>
            <a:r>
              <a:rPr lang="pt-P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Profissionais</a:t>
            </a:r>
          </a:p>
          <a:p>
            <a:r>
              <a:rPr lang="pt-P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Apoio </a:t>
            </a:r>
            <a:r>
              <a:rPr lang="pt-P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ao Empreendedorismo e à Criação do Próprio Emprego</a:t>
            </a:r>
          </a:p>
          <a:p>
            <a:r>
              <a:rPr lang="pt-P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Contrato </a:t>
            </a:r>
            <a:r>
              <a:rPr lang="pt-P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Emprego Inserção (CEI e CEI</a:t>
            </a:r>
            <a:r>
              <a:rPr lang="pt-P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+)</a:t>
            </a:r>
          </a:p>
          <a:p>
            <a:r>
              <a:rPr lang="pt-P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Formação Profissional</a:t>
            </a:r>
          </a:p>
          <a:p>
            <a:r>
              <a:rPr lang="pt-P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Rede EURES</a:t>
            </a:r>
          </a:p>
          <a:p>
            <a:r>
              <a:rPr lang="pt-P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Ninho de Empresas</a:t>
            </a:r>
            <a:endParaRPr lang="pt-PT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827584" y="3861048"/>
            <a:ext cx="5901167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Estímulo </a:t>
            </a:r>
            <a:r>
              <a:rPr lang="pt-P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2012</a:t>
            </a:r>
          </a:p>
          <a:p>
            <a:r>
              <a:rPr lang="pt-P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Vida Ativa</a:t>
            </a:r>
          </a:p>
          <a:p>
            <a:r>
              <a:rPr lang="pt-P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Incentivo à Aceitação de Ofertas de Emprego</a:t>
            </a:r>
          </a:p>
          <a:p>
            <a:r>
              <a:rPr lang="pt-P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Impulso Jovem</a:t>
            </a:r>
          </a:p>
          <a:p>
            <a:r>
              <a:rPr lang="pt-P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Formação Algarve</a:t>
            </a:r>
            <a:endParaRPr lang="pt-PT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Line 17"/>
          <p:cNvSpPr>
            <a:spLocks noChangeShapeType="1"/>
          </p:cNvSpPr>
          <p:nvPr/>
        </p:nvSpPr>
        <p:spPr bwMode="auto">
          <a:xfrm>
            <a:off x="395288" y="3602732"/>
            <a:ext cx="8353425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7828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6" name="Line 17"/>
          <p:cNvSpPr>
            <a:spLocks noChangeShapeType="1"/>
          </p:cNvSpPr>
          <p:nvPr/>
        </p:nvSpPr>
        <p:spPr bwMode="auto">
          <a:xfrm>
            <a:off x="250825" y="620713"/>
            <a:ext cx="8135938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323850" y="115888"/>
            <a:ext cx="7488238" cy="386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PT" sz="1900" b="1" dirty="0">
                <a:solidFill>
                  <a:srgbClr val="0B710A"/>
                </a:solidFill>
                <a:latin typeface="Verdana" pitchFamily="34" charset="0"/>
              </a:rPr>
              <a:t>Debilidades e ameaças </a:t>
            </a:r>
          </a:p>
        </p:txBody>
      </p:sp>
      <p:sp>
        <p:nvSpPr>
          <p:cNvPr id="3" name="Rectângulo 2"/>
          <p:cNvSpPr/>
          <p:nvPr/>
        </p:nvSpPr>
        <p:spPr>
          <a:xfrm>
            <a:off x="467543" y="764704"/>
            <a:ext cx="791921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ü"/>
            </a:pPr>
            <a:r>
              <a:rPr lang="pt-PT" dirty="0" smtClean="0"/>
              <a:t>Forte sazonalidade do setor do turismo e alta vulnerabilidade do mesmo a fatores externos;</a:t>
            </a:r>
          </a:p>
          <a:p>
            <a:pPr marL="285750" lvl="0" indent="-285750" algn="just">
              <a:buFont typeface="Wingdings" pitchFamily="2" charset="2"/>
              <a:buChar char="ü"/>
            </a:pPr>
            <a:endParaRPr lang="pt-PT" dirty="0" smtClean="0"/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pt-PT" dirty="0" smtClean="0"/>
              <a:t>Inexistência de uma dinâmica inovadora e de renovação por parte da maioria do tecido empresarial, num quadro de uma reduzida articulação com a investigação; </a:t>
            </a:r>
          </a:p>
          <a:p>
            <a:pPr marL="285750" lvl="0" indent="-285750" algn="just">
              <a:buFont typeface="Wingdings" pitchFamily="2" charset="2"/>
              <a:buChar char="ü"/>
            </a:pPr>
            <a:endParaRPr lang="pt-PT" dirty="0" smtClean="0"/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pt-PT" dirty="0" smtClean="0"/>
              <a:t>Dificuldade de competição com mercados internacionais;</a:t>
            </a:r>
          </a:p>
          <a:p>
            <a:pPr marL="285750" lvl="0" indent="-285750" algn="just">
              <a:buFont typeface="Wingdings" pitchFamily="2" charset="2"/>
              <a:buChar char="ü"/>
            </a:pPr>
            <a:endParaRPr lang="pt-PT" dirty="0" smtClean="0"/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pt-PT" dirty="0" smtClean="0"/>
              <a:t>Insuficiente número de incubadoras de novos negócios e de infraestruturas logísticas e insuficiente formação em gestão dos potenciais empreendedores;</a:t>
            </a:r>
          </a:p>
          <a:p>
            <a:pPr marL="285750" lvl="0" indent="-285750" algn="just">
              <a:buFont typeface="Wingdings" pitchFamily="2" charset="2"/>
              <a:buChar char="ü"/>
            </a:pPr>
            <a:endParaRPr lang="pt-PT" dirty="0" smtClean="0"/>
          </a:p>
          <a:p>
            <a:pPr marL="285750" indent="-285750" algn="just">
              <a:buFont typeface="Wingdings" pitchFamily="2" charset="2"/>
              <a:buChar char="ü"/>
            </a:pPr>
            <a:r>
              <a:rPr lang="pt-PT" dirty="0" smtClean="0"/>
              <a:t>Dinâmica de “empregos de oportunidade”, com efeitos nas saídas precoces do sistema escolar e baixos níveis de qualificação da mão-de-obra;</a:t>
            </a:r>
          </a:p>
          <a:p>
            <a:pPr marL="285750" lvl="0" indent="-285750">
              <a:buFont typeface="Wingdings" pitchFamily="2" charset="2"/>
              <a:buChar char="ü"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41344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6" name="Line 17"/>
          <p:cNvSpPr>
            <a:spLocks noChangeShapeType="1"/>
          </p:cNvSpPr>
          <p:nvPr/>
        </p:nvSpPr>
        <p:spPr bwMode="auto">
          <a:xfrm>
            <a:off x="250825" y="620713"/>
            <a:ext cx="8135938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323850" y="115888"/>
            <a:ext cx="7488238" cy="386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PT" sz="1900" b="1" dirty="0">
                <a:solidFill>
                  <a:srgbClr val="0B710A"/>
                </a:solidFill>
                <a:latin typeface="Verdana" pitchFamily="34" charset="0"/>
              </a:rPr>
              <a:t>Debilidades e ameaças </a:t>
            </a:r>
          </a:p>
        </p:txBody>
      </p:sp>
      <p:sp>
        <p:nvSpPr>
          <p:cNvPr id="2" name="Rectângulo 1"/>
          <p:cNvSpPr/>
          <p:nvPr/>
        </p:nvSpPr>
        <p:spPr>
          <a:xfrm>
            <a:off x="827584" y="1720840"/>
            <a:ext cx="698450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ü"/>
            </a:pPr>
            <a:r>
              <a:rPr lang="pt-PT" dirty="0"/>
              <a:t>Florescimento de situações de pobreza e exclusão social</a:t>
            </a:r>
            <a:r>
              <a:rPr lang="pt-PT" dirty="0" smtClean="0"/>
              <a:t>;</a:t>
            </a:r>
          </a:p>
          <a:p>
            <a:pPr marL="285750" lvl="0" indent="-285750" algn="just">
              <a:buFont typeface="Wingdings" pitchFamily="2" charset="2"/>
              <a:buChar char="ü"/>
            </a:pPr>
            <a:endParaRPr lang="pt-PT" dirty="0"/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pt-PT" dirty="0"/>
              <a:t>População envelhecida, sobretudo nos municípios do interior</a:t>
            </a:r>
            <a:r>
              <a:rPr lang="pt-PT" dirty="0" smtClean="0"/>
              <a:t>;</a:t>
            </a:r>
          </a:p>
          <a:p>
            <a:pPr marL="285750" lvl="0" indent="-285750" algn="just">
              <a:buFont typeface="Wingdings" pitchFamily="2" charset="2"/>
              <a:buChar char="ü"/>
            </a:pPr>
            <a:endParaRPr lang="pt-PT" dirty="0"/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pt-PT" dirty="0"/>
              <a:t>Forte desequilíbrio entre a faixa litoral e os aglomerados de menor dimensão e aldeias rurais</a:t>
            </a:r>
            <a:r>
              <a:rPr lang="pt-PT" dirty="0" smtClean="0"/>
              <a:t>;</a:t>
            </a:r>
          </a:p>
          <a:p>
            <a:pPr marL="285750" lvl="0" indent="-285750" algn="just">
              <a:buFont typeface="Wingdings" pitchFamily="2" charset="2"/>
              <a:buChar char="ü"/>
            </a:pPr>
            <a:endParaRPr lang="pt-PT" dirty="0"/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pt-PT" dirty="0"/>
              <a:t>Deficiências em matéria de conexão viária intrarregional, transportes públicos, rede ferroviária regional e sistemas intermodais, situação que foi agravada pela introdução de portagens na A22.</a:t>
            </a:r>
          </a:p>
        </p:txBody>
      </p:sp>
    </p:spTree>
    <p:extLst>
      <p:ext uri="{BB962C8B-B14F-4D97-AF65-F5344CB8AC3E}">
        <p14:creationId xmlns:p14="http://schemas.microsoft.com/office/powerpoint/2010/main" val="69046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6" name="Line 17"/>
          <p:cNvSpPr>
            <a:spLocks noChangeShapeType="1"/>
          </p:cNvSpPr>
          <p:nvPr/>
        </p:nvSpPr>
        <p:spPr bwMode="auto">
          <a:xfrm>
            <a:off x="250825" y="620713"/>
            <a:ext cx="8135938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323850" y="115888"/>
            <a:ext cx="7488238" cy="386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PT" sz="1900" b="1" dirty="0">
                <a:solidFill>
                  <a:srgbClr val="0B710A"/>
                </a:solidFill>
                <a:latin typeface="Verdana" pitchFamily="34" charset="0"/>
              </a:rPr>
              <a:t>Forças e oportunidades </a:t>
            </a:r>
          </a:p>
        </p:txBody>
      </p:sp>
      <p:sp>
        <p:nvSpPr>
          <p:cNvPr id="3" name="Rectângulo 2"/>
          <p:cNvSpPr/>
          <p:nvPr/>
        </p:nvSpPr>
        <p:spPr>
          <a:xfrm>
            <a:off x="467544" y="1166843"/>
            <a:ext cx="76328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ü"/>
            </a:pPr>
            <a:r>
              <a:rPr lang="pt-PT" dirty="0"/>
              <a:t>Diversificação e alargamento do </a:t>
            </a:r>
            <a:r>
              <a:rPr lang="pt-PT" i="1" dirty="0"/>
              <a:t>cluster</a:t>
            </a:r>
            <a:r>
              <a:rPr lang="pt-PT" dirty="0"/>
              <a:t> do turismo e do lazer, potenciado por condições naturais </a:t>
            </a:r>
            <a:r>
              <a:rPr lang="pt-PT" dirty="0" smtClean="0"/>
              <a:t>favoráveis</a:t>
            </a:r>
            <a:r>
              <a:rPr lang="pt-PT" dirty="0"/>
              <a:t> </a:t>
            </a:r>
            <a:r>
              <a:rPr lang="pt-PT" dirty="0" smtClean="0"/>
              <a:t>e pela </a:t>
            </a:r>
            <a:r>
              <a:rPr lang="pt-PT" dirty="0"/>
              <a:t>destacada projeção internacional da região, sobretudo em áreas de excelência como a prática de golfe</a:t>
            </a:r>
            <a:r>
              <a:rPr lang="pt-PT" dirty="0" smtClean="0"/>
              <a:t>;</a:t>
            </a:r>
          </a:p>
          <a:p>
            <a:pPr marL="285750" lvl="0" indent="-285750" algn="just">
              <a:buFont typeface="Wingdings" pitchFamily="2" charset="2"/>
              <a:buChar char="ü"/>
            </a:pPr>
            <a:endParaRPr lang="pt-PT" dirty="0"/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pt-PT" dirty="0"/>
              <a:t>Espaço para a criação de novos bens industriais e de serviços (entre os quais, a certificação ambiental do turismo e o aumento do comércio eletrónico), para a inovação em produtos tradicionais e retorno ao desenvolvimento de atividades relacionadas com a agricultura, pecuária e pescas</a:t>
            </a:r>
            <a:r>
              <a:rPr lang="pt-PT" dirty="0" smtClean="0"/>
              <a:t>;</a:t>
            </a:r>
          </a:p>
          <a:p>
            <a:pPr marL="285750" lvl="0" indent="-285750" algn="just">
              <a:buFont typeface="Wingdings" pitchFamily="2" charset="2"/>
              <a:buChar char="ü"/>
            </a:pPr>
            <a:endParaRPr lang="pt-PT" dirty="0"/>
          </a:p>
          <a:p>
            <a:pPr marL="285750" indent="-285750" algn="just">
              <a:buFont typeface="Wingdings" pitchFamily="2" charset="2"/>
              <a:buChar char="ü"/>
            </a:pPr>
            <a:r>
              <a:rPr lang="pt-PT" dirty="0"/>
              <a:t>Existência de capacidade formativa instalada de nível médio e de oferta universitária em áreas inovadoras e de especialização da região</a:t>
            </a:r>
            <a:r>
              <a:rPr lang="pt-PT" dirty="0" smtClean="0"/>
              <a:t>;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51198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6" name="Line 17"/>
          <p:cNvSpPr>
            <a:spLocks noChangeShapeType="1"/>
          </p:cNvSpPr>
          <p:nvPr/>
        </p:nvSpPr>
        <p:spPr bwMode="auto">
          <a:xfrm>
            <a:off x="250825" y="620713"/>
            <a:ext cx="8135938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323850" y="115888"/>
            <a:ext cx="7488238" cy="386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PT" sz="1900" b="1" dirty="0">
                <a:solidFill>
                  <a:srgbClr val="0B710A"/>
                </a:solidFill>
                <a:latin typeface="Verdana" pitchFamily="34" charset="0"/>
              </a:rPr>
              <a:t>Forças e oportunidades </a:t>
            </a:r>
          </a:p>
        </p:txBody>
      </p:sp>
      <p:sp>
        <p:nvSpPr>
          <p:cNvPr id="3" name="Rectângulo 2"/>
          <p:cNvSpPr/>
          <p:nvPr/>
        </p:nvSpPr>
        <p:spPr>
          <a:xfrm>
            <a:off x="683568" y="1563757"/>
            <a:ext cx="748717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ü"/>
            </a:pPr>
            <a:r>
              <a:rPr lang="pt-PT" dirty="0"/>
              <a:t>Existência de centros de I&amp;D em áreas estratégicas, a par da crescente sensibilização do papel da Universidade na promoção da transferência de tecnologia e de estímulo ao empreendedorismo</a:t>
            </a:r>
            <a:r>
              <a:rPr lang="pt-PT" dirty="0" smtClean="0"/>
              <a:t>;</a:t>
            </a:r>
          </a:p>
          <a:p>
            <a:pPr marL="285750" lvl="0" indent="-285750" algn="just">
              <a:buFont typeface="Wingdings" pitchFamily="2" charset="2"/>
              <a:buChar char="ü"/>
            </a:pPr>
            <a:endParaRPr lang="pt-PT" dirty="0"/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pt-PT" dirty="0"/>
              <a:t>Condições naturais favoráveis ao aproveitamento das energias renováveis (solar e eólica), amenidade das condições climatéricas e posição geográfica favorável a uma intensificação de rotas de cruzeiro e de náutica de recreio entre o Atlântico e o Mediterrâneo, potenciada pelo aeroporto internacional de Faro.</a:t>
            </a:r>
          </a:p>
        </p:txBody>
      </p:sp>
    </p:spTree>
    <p:extLst>
      <p:ext uri="{BB962C8B-B14F-4D97-AF65-F5344CB8AC3E}">
        <p14:creationId xmlns:p14="http://schemas.microsoft.com/office/powerpoint/2010/main" val="351198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6" name="Line 17"/>
          <p:cNvSpPr>
            <a:spLocks noChangeShapeType="1"/>
          </p:cNvSpPr>
          <p:nvPr/>
        </p:nvSpPr>
        <p:spPr bwMode="auto">
          <a:xfrm>
            <a:off x="250825" y="620713"/>
            <a:ext cx="8135938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  <p:sp>
        <p:nvSpPr>
          <p:cNvPr id="2" name="Rectângulo 1"/>
          <p:cNvSpPr/>
          <p:nvPr/>
        </p:nvSpPr>
        <p:spPr>
          <a:xfrm>
            <a:off x="1835696" y="2636912"/>
            <a:ext cx="5976664" cy="494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pt-PT" sz="2400" b="1" dirty="0">
                <a:cs typeface="Tahoma" pitchFamily="34" charset="0"/>
              </a:rPr>
              <a:t>OBRIGADO PELA VOSSA </a:t>
            </a:r>
            <a:r>
              <a:rPr lang="pt-PT" sz="2400" b="1" dirty="0" smtClean="0">
                <a:cs typeface="Tahoma" pitchFamily="34" charset="0"/>
              </a:rPr>
              <a:t>PRESENÇA!</a:t>
            </a:r>
            <a:endParaRPr lang="pt-PT" sz="2400" b="1" dirty="0">
              <a:cs typeface="Tahoma" pitchFamily="34" charset="0"/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3419871" y="5733256"/>
            <a:ext cx="3463389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pt-PT" b="1" dirty="0" smtClean="0">
                <a:cs typeface="Tahoma" pitchFamily="34" charset="0"/>
              </a:rPr>
              <a:t>carlos.baia@iefp.pt 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62188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7" name="Line 17"/>
          <p:cNvSpPr>
            <a:spLocks noChangeShapeType="1"/>
          </p:cNvSpPr>
          <p:nvPr/>
        </p:nvSpPr>
        <p:spPr bwMode="auto">
          <a:xfrm>
            <a:off x="250825" y="620713"/>
            <a:ext cx="8135938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  <p:sp>
        <p:nvSpPr>
          <p:cNvPr id="111" name="TextBox 3"/>
          <p:cNvSpPr txBox="1">
            <a:spLocks noChangeArrowheads="1"/>
          </p:cNvSpPr>
          <p:nvPr/>
        </p:nvSpPr>
        <p:spPr bwMode="auto">
          <a:xfrm>
            <a:off x="323850" y="115888"/>
            <a:ext cx="7488238" cy="386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PT" sz="1900" b="1" dirty="0" smtClean="0">
                <a:solidFill>
                  <a:srgbClr val="0B710A"/>
                </a:solidFill>
                <a:latin typeface="Verdana" pitchFamily="34" charset="0"/>
              </a:rPr>
              <a:t>Enquadramento Regional</a:t>
            </a:r>
            <a:endParaRPr lang="pt-PT" sz="1900" b="1" dirty="0">
              <a:solidFill>
                <a:srgbClr val="0B710A"/>
              </a:solidFill>
              <a:latin typeface="Verdana" pitchFamily="34" charset="0"/>
            </a:endParaRPr>
          </a:p>
        </p:txBody>
      </p:sp>
      <p:sp>
        <p:nvSpPr>
          <p:cNvPr id="2" name="Rectângulo 1"/>
          <p:cNvSpPr/>
          <p:nvPr/>
        </p:nvSpPr>
        <p:spPr>
          <a:xfrm>
            <a:off x="611560" y="980728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pt-PT" b="1" dirty="0" smtClean="0"/>
              <a:t>Tornou-se numa das regiões mais desenvolvidas do país, embora com uma exploração parcelar das suas potencialidades – concentração da economia da região num leque reduzido de setores: turismo, construção civil e comércio por grosso e a retalho;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pt-PT" b="1" dirty="0" smtClean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pt-PT" b="1" dirty="0"/>
              <a:t>O mercado de trabalho é marcado por uma forte sazonalidade e informalidade, assim como pela procura de baixos níveis de </a:t>
            </a:r>
            <a:r>
              <a:rPr lang="pt-PT" b="1" dirty="0" smtClean="0"/>
              <a:t>qualificação</a:t>
            </a:r>
            <a:r>
              <a:rPr lang="pt-PT" b="1" dirty="0"/>
              <a:t>;</a:t>
            </a:r>
            <a:endParaRPr lang="pt-PT" b="1" dirty="0" smtClean="0"/>
          </a:p>
          <a:p>
            <a:pPr marL="285750" indent="-285750" algn="just">
              <a:buFont typeface="Wingdings" pitchFamily="2" charset="2"/>
              <a:buChar char="Ø"/>
            </a:pPr>
            <a:endParaRPr lang="pt-PT" b="1" dirty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pt-PT" b="1" dirty="0"/>
              <a:t>Forte mobilidade profissional e reduzida fixação de competências escolares de base técnica</a:t>
            </a:r>
            <a:r>
              <a:rPr lang="pt-PT" b="1" dirty="0" smtClean="0"/>
              <a:t>;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pt-PT" b="1" dirty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pt-PT" b="1" dirty="0" smtClean="0"/>
              <a:t>Ocupação intensa da faixa litoral, em detrimento da Serra e boa parte do Barrocal</a:t>
            </a:r>
            <a:r>
              <a:rPr lang="pt-PT" b="1" dirty="0"/>
              <a:t>;</a:t>
            </a:r>
            <a:endParaRPr lang="pt-PT" b="1" dirty="0" smtClean="0"/>
          </a:p>
          <a:p>
            <a:pPr marL="285750" indent="-285750" algn="just">
              <a:buFont typeface="Wingdings" pitchFamily="2" charset="2"/>
              <a:buChar char="Ø"/>
            </a:pPr>
            <a:endParaRPr lang="pt-PT" b="1" dirty="0" smtClean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pt-PT" b="1" dirty="0" smtClean="0"/>
              <a:t>Níveis de desemprego históricos desde 2009.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238785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6" name="Line 17"/>
          <p:cNvSpPr>
            <a:spLocks noChangeShapeType="1"/>
          </p:cNvSpPr>
          <p:nvPr/>
        </p:nvSpPr>
        <p:spPr bwMode="auto">
          <a:xfrm>
            <a:off x="250825" y="620713"/>
            <a:ext cx="8135938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  <p:sp>
        <p:nvSpPr>
          <p:cNvPr id="8" name="Text Box 93"/>
          <p:cNvSpPr txBox="1">
            <a:spLocks noChangeArrowheads="1"/>
          </p:cNvSpPr>
          <p:nvPr/>
        </p:nvSpPr>
        <p:spPr bwMode="auto">
          <a:xfrm>
            <a:off x="683568" y="764704"/>
            <a:ext cx="7200799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rgbClr val="004600"/>
              </a:buClr>
            </a:pPr>
            <a:r>
              <a:rPr lang="pt-PT" sz="2000" b="1" dirty="0" smtClean="0">
                <a:latin typeface="Calibri" pitchFamily="34" charset="0"/>
                <a:cs typeface="Calibri" pitchFamily="34" charset="0"/>
              </a:rPr>
              <a:t>Evolução da população</a:t>
            </a:r>
          </a:p>
          <a:p>
            <a:pPr algn="ctr" eaLnBrk="1" hangingPunct="1">
              <a:spcBef>
                <a:spcPct val="50000"/>
              </a:spcBef>
              <a:buClr>
                <a:srgbClr val="004600"/>
              </a:buClr>
            </a:pPr>
            <a:r>
              <a:rPr lang="pt-PT" sz="2000" b="1" dirty="0" smtClean="0">
                <a:latin typeface="Calibri" pitchFamily="34" charset="0"/>
                <a:cs typeface="Calibri" pitchFamily="34" charset="0"/>
              </a:rPr>
              <a:t>2001 e 2011 (Nº milhares)</a:t>
            </a:r>
            <a:endParaRPr lang="pt-PT" sz="2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Rectângulo 1"/>
          <p:cNvSpPr/>
          <p:nvPr/>
        </p:nvSpPr>
        <p:spPr>
          <a:xfrm>
            <a:off x="1879154" y="5503750"/>
            <a:ext cx="1153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>
                <a:latin typeface="Calibri"/>
                <a:ea typeface="Calibri"/>
                <a:cs typeface="Times New Roman"/>
              </a:rPr>
              <a:t>Fonte: INE</a:t>
            </a:r>
            <a:endParaRPr lang="pt-PT" dirty="0"/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323850" y="115888"/>
            <a:ext cx="7488238" cy="386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PT" sz="1900" b="1" dirty="0" smtClean="0">
                <a:solidFill>
                  <a:srgbClr val="0B710A"/>
                </a:solidFill>
                <a:latin typeface="Verdana" pitchFamily="34" charset="0"/>
              </a:rPr>
              <a:t>Enquadramento Regional</a:t>
            </a:r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577003"/>
              </p:ext>
            </p:extLst>
          </p:nvPr>
        </p:nvGraphicFramePr>
        <p:xfrm>
          <a:off x="1552575" y="1771650"/>
          <a:ext cx="6038850" cy="3314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378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ChangeArrowheads="1"/>
          </p:cNvSpPr>
          <p:nvPr/>
        </p:nvSpPr>
        <p:spPr bwMode="auto">
          <a:xfrm>
            <a:off x="0" y="2608592"/>
            <a:ext cx="9144000" cy="529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algn="ctr">
              <a:lnSpc>
                <a:spcPct val="110000"/>
              </a:lnSpc>
              <a:spcBef>
                <a:spcPct val="50000"/>
              </a:spcBef>
              <a:buClr>
                <a:srgbClr val="004200"/>
              </a:buClr>
              <a:buFont typeface="Wingdings" pitchFamily="2" charset="2"/>
              <a:buNone/>
              <a:defRPr/>
            </a:pPr>
            <a:r>
              <a:rPr lang="pt-PT" sz="2800" b="1" dirty="0" smtClean="0"/>
              <a:t>Economia e Mercado de Trabalho</a:t>
            </a:r>
            <a:endParaRPr lang="pt-PT" sz="2800" b="1" dirty="0"/>
          </a:p>
        </p:txBody>
      </p:sp>
      <p:sp>
        <p:nvSpPr>
          <p:cNvPr id="5123" name="Line 17"/>
          <p:cNvSpPr>
            <a:spLocks noChangeShapeType="1"/>
          </p:cNvSpPr>
          <p:nvPr/>
        </p:nvSpPr>
        <p:spPr bwMode="auto">
          <a:xfrm>
            <a:off x="395288" y="3284538"/>
            <a:ext cx="8353425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9482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0623" y="1772816"/>
            <a:ext cx="6211051" cy="379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Line 17"/>
          <p:cNvSpPr>
            <a:spLocks noChangeShapeType="1"/>
          </p:cNvSpPr>
          <p:nvPr/>
        </p:nvSpPr>
        <p:spPr bwMode="auto">
          <a:xfrm>
            <a:off x="250825" y="620713"/>
            <a:ext cx="8135938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467816" y="233786"/>
            <a:ext cx="7920608" cy="386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PT" sz="1900" b="1" dirty="0">
                <a:solidFill>
                  <a:srgbClr val="0B710A"/>
                </a:solidFill>
                <a:latin typeface="Verdana" pitchFamily="34" charset="0"/>
              </a:rPr>
              <a:t>Economia e Mercado de Trabalho</a:t>
            </a:r>
          </a:p>
        </p:txBody>
      </p:sp>
      <p:sp>
        <p:nvSpPr>
          <p:cNvPr id="7" name="Rectângulo 6"/>
          <p:cNvSpPr/>
          <p:nvPr/>
        </p:nvSpPr>
        <p:spPr>
          <a:xfrm>
            <a:off x="783741" y="908720"/>
            <a:ext cx="7344816" cy="425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ct val="50000"/>
              </a:spcBef>
              <a:buClr>
                <a:srgbClr val="004600"/>
              </a:buClr>
            </a:pPr>
            <a:r>
              <a:rPr lang="pt-PT" sz="2000" b="1" dirty="0">
                <a:latin typeface="Calibri" pitchFamily="34" charset="0"/>
                <a:cs typeface="Calibri" pitchFamily="34" charset="0"/>
              </a:rPr>
              <a:t>Distribuição do emprego por setor de atividade no Algarve (%)</a:t>
            </a:r>
          </a:p>
        </p:txBody>
      </p:sp>
      <p:sp>
        <p:nvSpPr>
          <p:cNvPr id="2" name="Rectângulo 1"/>
          <p:cNvSpPr/>
          <p:nvPr/>
        </p:nvSpPr>
        <p:spPr>
          <a:xfrm>
            <a:off x="1547664" y="5566759"/>
            <a:ext cx="1153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>
                <a:latin typeface="Calibri"/>
                <a:ea typeface="Calibri"/>
                <a:cs typeface="Times New Roman"/>
              </a:rPr>
              <a:t>Fonte: INE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00986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7" name="Line 17"/>
          <p:cNvSpPr>
            <a:spLocks noChangeShapeType="1"/>
          </p:cNvSpPr>
          <p:nvPr/>
        </p:nvSpPr>
        <p:spPr bwMode="auto">
          <a:xfrm>
            <a:off x="250825" y="620713"/>
            <a:ext cx="8135938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  <p:sp>
        <p:nvSpPr>
          <p:cNvPr id="111" name="TextBox 3"/>
          <p:cNvSpPr txBox="1">
            <a:spLocks noChangeArrowheads="1"/>
          </p:cNvSpPr>
          <p:nvPr/>
        </p:nvSpPr>
        <p:spPr bwMode="auto">
          <a:xfrm>
            <a:off x="467816" y="233786"/>
            <a:ext cx="7920608" cy="386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PT" sz="1900" b="1" dirty="0" smtClean="0">
                <a:solidFill>
                  <a:srgbClr val="0B710A"/>
                </a:solidFill>
                <a:latin typeface="Verdana" pitchFamily="34" charset="0"/>
              </a:rPr>
              <a:t>Economia e Mercado de Trabalho</a:t>
            </a:r>
            <a:endParaRPr lang="pt-PT" sz="1900" b="1" dirty="0">
              <a:solidFill>
                <a:srgbClr val="0B710A"/>
              </a:solidFill>
              <a:latin typeface="Verdana" pitchFamily="34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276225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2339752" y="4797152"/>
            <a:ext cx="475252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PT" dirty="0" smtClean="0">
                <a:effectLst/>
                <a:latin typeface="Calibri"/>
                <a:ea typeface="Calibri"/>
                <a:cs typeface="Times New Roman"/>
              </a:rPr>
              <a:t>Fonte: INE, Estatísticas Territoriais, 2009</a:t>
            </a:r>
            <a:endParaRPr lang="pt-PT" sz="32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6" name="Rectângulo 5"/>
          <p:cNvSpPr/>
          <p:nvPr/>
        </p:nvSpPr>
        <p:spPr>
          <a:xfrm>
            <a:off x="683568" y="620688"/>
            <a:ext cx="767806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ct val="50000"/>
              </a:spcBef>
              <a:buClr>
                <a:srgbClr val="004600"/>
              </a:buClr>
            </a:pPr>
            <a:r>
              <a:rPr lang="pt-PT" sz="2000" b="1" dirty="0">
                <a:latin typeface="Calibri" pitchFamily="34" charset="0"/>
                <a:cs typeface="Calibri" pitchFamily="34" charset="0"/>
              </a:rPr>
              <a:t>Empresas (%) por Escalão de pessoal ao serviço na NUT II Algarve (2009)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626" y="1772817"/>
            <a:ext cx="6047943" cy="3013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038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7" name="Line 17"/>
          <p:cNvSpPr>
            <a:spLocks noChangeShapeType="1"/>
          </p:cNvSpPr>
          <p:nvPr/>
        </p:nvSpPr>
        <p:spPr bwMode="auto">
          <a:xfrm>
            <a:off x="250825" y="620713"/>
            <a:ext cx="8135938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  <p:sp>
        <p:nvSpPr>
          <p:cNvPr id="111" name="TextBox 3"/>
          <p:cNvSpPr txBox="1">
            <a:spLocks noChangeArrowheads="1"/>
          </p:cNvSpPr>
          <p:nvPr/>
        </p:nvSpPr>
        <p:spPr bwMode="auto">
          <a:xfrm>
            <a:off x="467816" y="233786"/>
            <a:ext cx="7920608" cy="386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PT" sz="1900" b="1" dirty="0">
                <a:solidFill>
                  <a:srgbClr val="0B710A"/>
                </a:solidFill>
                <a:latin typeface="Verdana" pitchFamily="34" charset="0"/>
              </a:rPr>
              <a:t>Economia e Mercado de Trabalho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276225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1187624" y="5301208"/>
            <a:ext cx="475252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PT" dirty="0" smtClean="0">
                <a:effectLst/>
                <a:latin typeface="Calibri"/>
                <a:ea typeface="Calibri"/>
                <a:cs typeface="Times New Roman"/>
              </a:rPr>
              <a:t>Fonte: INE, Estatísticas Territoriais, 2009</a:t>
            </a:r>
            <a:endParaRPr lang="pt-PT" sz="32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6" name="Rectângulo 5"/>
          <p:cNvSpPr/>
          <p:nvPr/>
        </p:nvSpPr>
        <p:spPr>
          <a:xfrm>
            <a:off x="827584" y="620688"/>
            <a:ext cx="75340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4600"/>
              </a:buClr>
            </a:pPr>
            <a:r>
              <a:rPr lang="pt-PT" sz="2000" b="1" dirty="0">
                <a:latin typeface="Calibri" pitchFamily="34" charset="0"/>
                <a:cs typeface="Calibri" pitchFamily="34" charset="0"/>
              </a:rPr>
              <a:t>Importância relativa do Valor Acrescentado Bruto (VAB) das empresas por localização geográfica e atividade económica (CAE Rev. 3) – 2009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01" y="1524887"/>
            <a:ext cx="6696744" cy="3992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898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6" name="Line 17"/>
          <p:cNvSpPr>
            <a:spLocks noChangeShapeType="1"/>
          </p:cNvSpPr>
          <p:nvPr/>
        </p:nvSpPr>
        <p:spPr bwMode="auto">
          <a:xfrm>
            <a:off x="250825" y="620713"/>
            <a:ext cx="8135938" cy="0"/>
          </a:xfrm>
          <a:prstGeom prst="line">
            <a:avLst/>
          </a:prstGeom>
          <a:noFill/>
          <a:ln w="25400">
            <a:solidFill>
              <a:srgbClr val="0B710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PT"/>
          </a:p>
        </p:txBody>
      </p:sp>
      <p:sp>
        <p:nvSpPr>
          <p:cNvPr id="8" name="Text Box 93"/>
          <p:cNvSpPr txBox="1">
            <a:spLocks noChangeArrowheads="1"/>
          </p:cNvSpPr>
          <p:nvPr/>
        </p:nvSpPr>
        <p:spPr bwMode="auto">
          <a:xfrm>
            <a:off x="683568" y="620688"/>
            <a:ext cx="7200799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rgbClr val="004600"/>
              </a:buClr>
            </a:pPr>
            <a:r>
              <a:rPr lang="pt-PT" sz="2000" b="1" dirty="0" smtClean="0">
                <a:latin typeface="Calibri" pitchFamily="34" charset="0"/>
                <a:cs typeface="Calibri" pitchFamily="34" charset="0"/>
              </a:rPr>
              <a:t>Nível de qualificação da população empregada</a:t>
            </a:r>
          </a:p>
          <a:p>
            <a:pPr algn="ctr" eaLnBrk="1" hangingPunct="1">
              <a:spcBef>
                <a:spcPct val="50000"/>
              </a:spcBef>
              <a:buClr>
                <a:srgbClr val="004600"/>
              </a:buClr>
            </a:pPr>
            <a:r>
              <a:rPr lang="pt-PT" sz="2000" b="1" dirty="0" smtClean="0">
                <a:latin typeface="Calibri" pitchFamily="34" charset="0"/>
                <a:cs typeface="Calibri" pitchFamily="34" charset="0"/>
              </a:rPr>
              <a:t>2001 e 2011 (%)</a:t>
            </a:r>
            <a:endParaRPr lang="pt-PT" sz="2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Rectângulo 1"/>
          <p:cNvSpPr/>
          <p:nvPr/>
        </p:nvSpPr>
        <p:spPr>
          <a:xfrm>
            <a:off x="2123728" y="5085184"/>
            <a:ext cx="1153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>
                <a:latin typeface="Calibri"/>
                <a:ea typeface="Calibri"/>
                <a:cs typeface="Times New Roman"/>
              </a:rPr>
              <a:t>Fonte: INE</a:t>
            </a:r>
            <a:endParaRPr lang="pt-PT" dirty="0"/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323850" y="115888"/>
            <a:ext cx="7488238" cy="386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pt-PT" sz="1900" b="1" dirty="0">
                <a:solidFill>
                  <a:srgbClr val="0B710A"/>
                </a:solidFill>
                <a:latin typeface="Verdana" pitchFamily="34" charset="0"/>
              </a:rPr>
              <a:t>Economia e Mercado de Trabalho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14" y="1700808"/>
            <a:ext cx="4693717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0" y="1844824"/>
            <a:ext cx="4283969" cy="3096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572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de apresentação personalizado">
  <a:themeElements>
    <a:clrScheme name="Modelo de apresentação personalizado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Modelo de apresentação personalizado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elo de apresentação personalizado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 Presentation">
  <a:themeElements>
    <a:clrScheme name="1_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5320</TotalTime>
  <Words>810</Words>
  <Application>Microsoft Office PowerPoint</Application>
  <PresentationFormat>Apresentação no Ecrã (4:3)</PresentationFormat>
  <Paragraphs>106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dos diapositivos</vt:lpstr>
      </vt:variant>
      <vt:variant>
        <vt:i4>26</vt:i4>
      </vt:variant>
    </vt:vector>
  </HeadingPairs>
  <TitlesOfParts>
    <vt:vector size="28" baseType="lpstr">
      <vt:lpstr>Modelo de apresentação personalizado</vt:lpstr>
      <vt:lpstr>1_Blank Presentation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IEFP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de gestão das ofertas de emprego e registo</dc:title>
  <dc:creator>ASI</dc:creator>
  <cp:lastModifiedBy>Carlos Baia</cp:lastModifiedBy>
  <cp:revision>330</cp:revision>
  <cp:lastPrinted>2012-10-12T08:09:52Z</cp:lastPrinted>
  <dcterms:created xsi:type="dcterms:W3CDTF">2010-07-07T09:44:00Z</dcterms:created>
  <dcterms:modified xsi:type="dcterms:W3CDTF">2012-10-12T08:16:56Z</dcterms:modified>
</cp:coreProperties>
</file>